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81" r:id="rId2"/>
    <p:sldMasterId id="2147484029" r:id="rId3"/>
  </p:sldMasterIdLst>
  <p:notesMasterIdLst>
    <p:notesMasterId r:id="rId11"/>
  </p:notesMasterIdLst>
  <p:handoutMasterIdLst>
    <p:handoutMasterId r:id="rId12"/>
  </p:handoutMasterIdLst>
  <p:sldIdLst>
    <p:sldId id="268" r:id="rId4"/>
    <p:sldId id="269" r:id="rId5"/>
    <p:sldId id="277" r:id="rId6"/>
    <p:sldId id="270" r:id="rId7"/>
    <p:sldId id="274" r:id="rId8"/>
    <p:sldId id="279" r:id="rId9"/>
    <p:sldId id="278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A8F"/>
    <a:srgbClr val="00A1DA"/>
    <a:srgbClr val="006600"/>
    <a:srgbClr val="FFCF01"/>
    <a:srgbClr val="DC75AE"/>
    <a:srgbClr val="F99D31"/>
    <a:srgbClr val="CF1F3D"/>
    <a:srgbClr val="9961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309" autoAdjust="0"/>
    <p:restoredTop sz="92553" autoAdjust="0"/>
  </p:normalViewPr>
  <p:slideViewPr>
    <p:cSldViewPr>
      <p:cViewPr varScale="1">
        <p:scale>
          <a:sx n="117" d="100"/>
          <a:sy n="117" d="100"/>
        </p:scale>
        <p:origin x="180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2" d="100"/>
          <a:sy n="72" d="100"/>
        </p:scale>
        <p:origin x="-2016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4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4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C0498AC-4705-436B-AAEB-7BA0A48B3E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23261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3E32EA2-D6BD-417A-B373-902F62D5E7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3091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D1653FA-E15C-4FD8-90E5-2824B440310D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6888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09 MDC 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627" t="21231" r="40175" b="62727"/>
          <a:stretch>
            <a:fillRect/>
          </a:stretch>
        </p:blipFill>
        <p:spPr bwMode="auto">
          <a:xfrm>
            <a:off x="7772400" y="76200"/>
            <a:ext cx="1219200" cy="1090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70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5613" y="455613"/>
            <a:ext cx="6707187" cy="68580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63984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38878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302061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09 MDC 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627" t="21231" r="40175" b="62727"/>
          <a:stretch>
            <a:fillRect/>
          </a:stretch>
        </p:blipFill>
        <p:spPr bwMode="auto">
          <a:xfrm>
            <a:off x="7772400" y="76200"/>
            <a:ext cx="1219200" cy="1090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70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5613" y="455613"/>
            <a:ext cx="7772400" cy="68580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124052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03302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209395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025172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526897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328293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601309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39176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746941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356223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860339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4659003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A8F15-FE9A-42C0-A9E9-F0427DC7EF66}" type="datetimeFigureOut">
              <a:rPr lang="en-US"/>
              <a:pPr>
                <a:defRPr/>
              </a:pPr>
              <a:t>7/23/2018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BE13C8-DC9F-4638-9877-CEF7872142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63123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6E28C1-D0ED-4B16-B204-9E9C23611D3B}" type="datetimeFigureOut">
              <a:rPr lang="en-US"/>
              <a:pPr>
                <a:defRPr/>
              </a:pPr>
              <a:t>7/23/2018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A1193-261D-41F6-B604-321E004979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80976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9D3A38-28DE-4C06-9175-C4A50844FB47}" type="datetimeFigureOut">
              <a:rPr lang="en-US"/>
              <a:pPr>
                <a:defRPr/>
              </a:pPr>
              <a:t>7/23/2018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67A998-0DF7-4EBD-9AC9-14A2986271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9766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E2B3B-2736-4F2D-ADEA-00061FB8AF27}" type="datetimeFigureOut">
              <a:rPr lang="en-US"/>
              <a:pPr>
                <a:defRPr/>
              </a:pPr>
              <a:t>7/23/2018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98E9F-DB81-4CE1-B4EE-CCDF7258A2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4950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E38188-DC70-4251-989A-67EDCA5D48AC}" type="datetimeFigureOut">
              <a:rPr lang="en-US"/>
              <a:pPr>
                <a:defRPr/>
              </a:pPr>
              <a:t>7/23/2018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CB89CB-BA39-411E-ACDA-DBBE39ACD8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88816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8F44B-8832-41C4-9040-E2D74710A71B}" type="datetimeFigureOut">
              <a:rPr lang="en-US"/>
              <a:pPr>
                <a:defRPr/>
              </a:pPr>
              <a:t>7/23/2018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2E3BF0-97B6-423C-A0EC-CCA6151CBA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29797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C82D5-868C-4CDF-B9C1-F7B6F4E64D8B}" type="datetimeFigureOut">
              <a:rPr lang="en-US"/>
              <a:pPr>
                <a:defRPr/>
              </a:pPr>
              <a:t>7/23/2018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48EE1B-D25E-4103-9853-D95AE6DA89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614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1814852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35E079-44F6-4D57-97EA-649CC199D5FD}" type="datetimeFigureOut">
              <a:rPr lang="en-US"/>
              <a:pPr>
                <a:defRPr/>
              </a:pPr>
              <a:t>7/23/2018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DE0099-C446-4235-BF16-5BCB13CDDB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42923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8810E3-BB4D-461E-BD94-A1783A704B84}" type="datetimeFigureOut">
              <a:rPr lang="en-US"/>
              <a:pPr>
                <a:defRPr/>
              </a:pPr>
              <a:t>7/23/2018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DE740B-4B85-49B9-AF4E-4432F56E27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14588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65339-CE66-41FE-AECB-562C439D35E9}" type="datetimeFigureOut">
              <a:rPr lang="en-US"/>
              <a:pPr>
                <a:defRPr/>
              </a:pPr>
              <a:t>7/23/2018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8F99B3-20B6-4358-AB79-54C69B2652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62477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679D1-F327-4719-86B1-B394D65254E8}" type="datetimeFigureOut">
              <a:rPr lang="en-US"/>
              <a:pPr>
                <a:defRPr/>
              </a:pPr>
              <a:t>7/23/2018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D186C2-9B25-4B7A-946B-A161CED949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468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92794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17469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34554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7211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76526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89687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9" r:id="rId1"/>
    <p:sldLayoutId id="2147484078" r:id="rId2"/>
    <p:sldLayoutId id="2147484079" r:id="rId3"/>
    <p:sldLayoutId id="2147484080" r:id="rId4"/>
    <p:sldLayoutId id="2147484081" r:id="rId5"/>
    <p:sldLayoutId id="2147484082" r:id="rId6"/>
    <p:sldLayoutId id="2147484083" r:id="rId7"/>
    <p:sldLayoutId id="2147484084" r:id="rId8"/>
    <p:sldLayoutId id="2147484085" r:id="rId9"/>
    <p:sldLayoutId id="2147484086" r:id="rId10"/>
    <p:sldLayoutId id="214748408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charset="0"/>
        </a:defRPr>
      </a:lvl9pPr>
    </p:titleStyle>
    <p:bodyStyle>
      <a:lvl1pPr marL="339725" indent="-339725" algn="l" rtl="0" eaLnBrk="0" fontAlgn="base" hangingPunct="0">
        <a:spcBef>
          <a:spcPct val="0"/>
        </a:spcBef>
        <a:spcAft>
          <a:spcPct val="50000"/>
        </a:spcAft>
        <a:buClr>
          <a:schemeClr val="folHlink"/>
        </a:buClr>
        <a:buFont typeface="ZapfDingbats" pitchFamily="82" charset="2"/>
        <a:buBlip>
          <a:blip r:embed="rId14"/>
        </a:buBlip>
        <a:defRPr sz="2800">
          <a:solidFill>
            <a:schemeClr val="bg1"/>
          </a:solidFill>
          <a:latin typeface="+mn-lt"/>
          <a:ea typeface="+mn-ea"/>
          <a:cs typeface="+mn-cs"/>
        </a:defRPr>
      </a:lvl1pPr>
      <a:lvl2pPr marL="690563" indent="-236538" algn="l" rtl="0" eaLnBrk="0" fontAlgn="base" hangingPunct="0">
        <a:spcBef>
          <a:spcPct val="0"/>
        </a:spcBef>
        <a:spcAft>
          <a:spcPct val="50000"/>
        </a:spcAft>
        <a:buClr>
          <a:schemeClr val="bg1"/>
        </a:buClr>
        <a:buChar char="•"/>
        <a:defRPr sz="2400">
          <a:solidFill>
            <a:schemeClr val="bg1"/>
          </a:solidFill>
          <a:latin typeface="+mn-lt"/>
        </a:defRPr>
      </a:lvl2pPr>
      <a:lvl3pPr marL="1200150" indent="-228600" algn="l" rtl="0" eaLnBrk="0" fontAlgn="base" hangingPunct="0">
        <a:spcBef>
          <a:spcPct val="50000"/>
        </a:spcBef>
        <a:spcAft>
          <a:spcPct val="0"/>
        </a:spcAft>
        <a:buClr>
          <a:schemeClr val="folHlink"/>
        </a:buClr>
        <a:buSzPct val="125000"/>
        <a:buFont typeface="ZapfDingbats" pitchFamily="82" charset="2"/>
        <a:buBlip>
          <a:blip r:embed="rId14"/>
        </a:buBlip>
        <a:defRPr sz="2000" b="1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50000"/>
        </a:spcBef>
        <a:spcAft>
          <a:spcPct val="0"/>
        </a:spcAft>
        <a:buClr>
          <a:schemeClr val="folHlink"/>
        </a:buClr>
        <a:buSzPct val="125000"/>
        <a:buFont typeface="ZapfDingbats" pitchFamily="82" charset="2"/>
        <a:buBlip>
          <a:blip r:embed="rId14"/>
        </a:buBlip>
        <a:defRPr b="1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50000"/>
        </a:spcBef>
        <a:spcAft>
          <a:spcPct val="0"/>
        </a:spcAft>
        <a:buClr>
          <a:schemeClr val="folHlink"/>
        </a:buClr>
        <a:buSzPct val="125000"/>
        <a:buFont typeface="ZapfDingbats" pitchFamily="82" charset="2"/>
        <a:buBlip>
          <a:blip r:embed="rId14"/>
        </a:buBlip>
        <a:defRPr sz="1400" b="1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50000"/>
        </a:spcBef>
        <a:spcAft>
          <a:spcPct val="0"/>
        </a:spcAft>
        <a:buClr>
          <a:schemeClr val="folHlink"/>
        </a:buClr>
        <a:buSzPct val="125000"/>
        <a:buFont typeface="ZapfDingbats" pitchFamily="82" charset="2"/>
        <a:buBlip>
          <a:blip r:embed="rId14"/>
        </a:buBlip>
        <a:defRPr sz="1400" b="1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50000"/>
        </a:spcBef>
        <a:spcAft>
          <a:spcPct val="0"/>
        </a:spcAft>
        <a:buClr>
          <a:schemeClr val="folHlink"/>
        </a:buClr>
        <a:buSzPct val="125000"/>
        <a:buFont typeface="ZapfDingbats" pitchFamily="82" charset="2"/>
        <a:buBlip>
          <a:blip r:embed="rId14"/>
        </a:buBlip>
        <a:defRPr sz="1400" b="1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50000"/>
        </a:spcBef>
        <a:spcAft>
          <a:spcPct val="0"/>
        </a:spcAft>
        <a:buClr>
          <a:schemeClr val="folHlink"/>
        </a:buClr>
        <a:buSzPct val="125000"/>
        <a:buFont typeface="ZapfDingbats" pitchFamily="82" charset="2"/>
        <a:buBlip>
          <a:blip r:embed="rId14"/>
        </a:buBlip>
        <a:defRPr sz="1400" b="1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50000"/>
        </a:spcBef>
        <a:spcAft>
          <a:spcPct val="0"/>
        </a:spcAft>
        <a:buClr>
          <a:schemeClr val="folHlink"/>
        </a:buClr>
        <a:buSzPct val="125000"/>
        <a:buFont typeface="ZapfDingbats" pitchFamily="82" charset="2"/>
        <a:buBlip>
          <a:blip r:embed="rId14"/>
        </a:buBlip>
        <a:defRPr sz="1400" b="1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0" r:id="rId1"/>
    <p:sldLayoutId id="2147484088" r:id="rId2"/>
    <p:sldLayoutId id="2147484089" r:id="rId3"/>
    <p:sldLayoutId id="2147484090" r:id="rId4"/>
    <p:sldLayoutId id="2147484091" r:id="rId5"/>
    <p:sldLayoutId id="2147484092" r:id="rId6"/>
    <p:sldLayoutId id="2147484093" r:id="rId7"/>
    <p:sldLayoutId id="2147484094" r:id="rId8"/>
    <p:sldLayoutId id="2147484095" r:id="rId9"/>
    <p:sldLayoutId id="2147484096" r:id="rId10"/>
    <p:sldLayoutId id="214748409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Clr>
          <a:schemeClr val="folHlink"/>
        </a:buClr>
        <a:buSzPct val="125000"/>
        <a:buFont typeface="ZapfDingbats" pitchFamily="82" charset="2"/>
        <a:buBlip>
          <a:blip r:embed="rId14"/>
        </a:buBlip>
        <a:defRPr sz="2800" b="1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50000"/>
        </a:spcBef>
        <a:spcAft>
          <a:spcPct val="0"/>
        </a:spcAft>
        <a:buClr>
          <a:schemeClr val="folHlink"/>
        </a:buClr>
        <a:buSzPct val="125000"/>
        <a:buFont typeface="ZapfDingbats" pitchFamily="82" charset="2"/>
        <a:buBlip>
          <a:blip r:embed="rId14"/>
        </a:buBlip>
        <a:defRPr sz="2400" b="1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50000"/>
        </a:spcBef>
        <a:spcAft>
          <a:spcPct val="0"/>
        </a:spcAft>
        <a:buClr>
          <a:schemeClr val="folHlink"/>
        </a:buClr>
        <a:buSzPct val="125000"/>
        <a:buFont typeface="ZapfDingbats" pitchFamily="82" charset="2"/>
        <a:buBlip>
          <a:blip r:embed="rId14"/>
        </a:buBlip>
        <a:defRPr sz="2000" b="1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50000"/>
        </a:spcBef>
        <a:spcAft>
          <a:spcPct val="0"/>
        </a:spcAft>
        <a:buClr>
          <a:schemeClr val="folHlink"/>
        </a:buClr>
        <a:buSzPct val="125000"/>
        <a:buFont typeface="ZapfDingbats" pitchFamily="82" charset="2"/>
        <a:buBlip>
          <a:blip r:embed="rId14"/>
        </a:buBlip>
        <a:defRPr b="1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50000"/>
        </a:spcBef>
        <a:spcAft>
          <a:spcPct val="0"/>
        </a:spcAft>
        <a:buClr>
          <a:schemeClr val="folHlink"/>
        </a:buClr>
        <a:buSzPct val="125000"/>
        <a:buFont typeface="ZapfDingbats" pitchFamily="82" charset="2"/>
        <a:buBlip>
          <a:blip r:embed="rId14"/>
        </a:buBlip>
        <a:defRPr sz="1400" b="1">
          <a:solidFill>
            <a:schemeClr val="bg1"/>
          </a:solidFill>
          <a:latin typeface="+mn-lt"/>
        </a:defRPr>
      </a:lvl5pPr>
      <a:lvl6pPr marL="2514600" indent="-228600" algn="l" rtl="0" eaLnBrk="1" fontAlgn="base" hangingPunct="1">
        <a:spcBef>
          <a:spcPct val="50000"/>
        </a:spcBef>
        <a:spcAft>
          <a:spcPct val="0"/>
        </a:spcAft>
        <a:buClr>
          <a:schemeClr val="folHlink"/>
        </a:buClr>
        <a:buSzPct val="125000"/>
        <a:buFont typeface="ZapfDingbats" pitchFamily="82" charset="2"/>
        <a:buBlip>
          <a:blip r:embed="rId14"/>
        </a:buBlip>
        <a:defRPr sz="1400" b="1">
          <a:solidFill>
            <a:schemeClr val="bg1"/>
          </a:solidFill>
          <a:latin typeface="+mn-lt"/>
        </a:defRPr>
      </a:lvl6pPr>
      <a:lvl7pPr marL="2971800" indent="-228600" algn="l" rtl="0" eaLnBrk="1" fontAlgn="base" hangingPunct="1">
        <a:spcBef>
          <a:spcPct val="50000"/>
        </a:spcBef>
        <a:spcAft>
          <a:spcPct val="0"/>
        </a:spcAft>
        <a:buClr>
          <a:schemeClr val="folHlink"/>
        </a:buClr>
        <a:buSzPct val="125000"/>
        <a:buFont typeface="ZapfDingbats" pitchFamily="82" charset="2"/>
        <a:buBlip>
          <a:blip r:embed="rId14"/>
        </a:buBlip>
        <a:defRPr sz="1400" b="1">
          <a:solidFill>
            <a:schemeClr val="bg1"/>
          </a:solidFill>
          <a:latin typeface="+mn-lt"/>
        </a:defRPr>
      </a:lvl7pPr>
      <a:lvl8pPr marL="3429000" indent="-228600" algn="l" rtl="0" eaLnBrk="1" fontAlgn="base" hangingPunct="1">
        <a:spcBef>
          <a:spcPct val="50000"/>
        </a:spcBef>
        <a:spcAft>
          <a:spcPct val="0"/>
        </a:spcAft>
        <a:buClr>
          <a:schemeClr val="folHlink"/>
        </a:buClr>
        <a:buSzPct val="125000"/>
        <a:buFont typeface="ZapfDingbats" pitchFamily="82" charset="2"/>
        <a:buBlip>
          <a:blip r:embed="rId14"/>
        </a:buBlip>
        <a:defRPr sz="1400" b="1">
          <a:solidFill>
            <a:schemeClr val="bg1"/>
          </a:solidFill>
          <a:latin typeface="+mn-lt"/>
        </a:defRPr>
      </a:lvl8pPr>
      <a:lvl9pPr marL="3886200" indent="-228600" algn="l" rtl="0" eaLnBrk="1" fontAlgn="base" hangingPunct="1">
        <a:spcBef>
          <a:spcPct val="50000"/>
        </a:spcBef>
        <a:spcAft>
          <a:spcPct val="0"/>
        </a:spcAft>
        <a:buClr>
          <a:schemeClr val="folHlink"/>
        </a:buClr>
        <a:buSzPct val="125000"/>
        <a:buFont typeface="ZapfDingbats" pitchFamily="82" charset="2"/>
        <a:buBlip>
          <a:blip r:embed="rId14"/>
        </a:buBlip>
        <a:defRPr sz="1400" b="1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F76CDFD-3FE8-4C56-BA18-18705C25B703}" type="datetimeFigureOut">
              <a:rPr lang="en-US"/>
              <a:pPr>
                <a:defRPr/>
              </a:pPr>
              <a:t>7/23/2018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F7523B5-2E40-41AA-B50D-343BD8C54C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8" r:id="rId1"/>
    <p:sldLayoutId id="2147484099" r:id="rId2"/>
    <p:sldLayoutId id="2147484100" r:id="rId3"/>
    <p:sldLayoutId id="2147484101" r:id="rId4"/>
    <p:sldLayoutId id="2147484102" r:id="rId5"/>
    <p:sldLayoutId id="2147484103" r:id="rId6"/>
    <p:sldLayoutId id="2147484104" r:id="rId7"/>
    <p:sldLayoutId id="2147484105" r:id="rId8"/>
    <p:sldLayoutId id="2147484106" r:id="rId9"/>
    <p:sldLayoutId id="2147484107" r:id="rId10"/>
    <p:sldLayoutId id="2147484108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8"/>
          <p:cNvGrpSpPr>
            <a:grpSpLocks/>
          </p:cNvGrpSpPr>
          <p:nvPr/>
        </p:nvGrpSpPr>
        <p:grpSpPr bwMode="auto">
          <a:xfrm>
            <a:off x="0" y="0"/>
            <a:ext cx="9144000" cy="3124200"/>
            <a:chOff x="0" y="0"/>
            <a:chExt cx="9144000" cy="3124200"/>
          </a:xfrm>
        </p:grpSpPr>
        <p:pic>
          <p:nvPicPr>
            <p:cNvPr id="8198" name="Picture 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8" t="5679"/>
            <a:stretch>
              <a:fillRect/>
            </a:stretch>
          </p:blipFill>
          <p:spPr bwMode="auto">
            <a:xfrm>
              <a:off x="0" y="0"/>
              <a:ext cx="9144000" cy="3124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8199" name="Group 7"/>
            <p:cNvGrpSpPr>
              <a:grpSpLocks/>
            </p:cNvGrpSpPr>
            <p:nvPr/>
          </p:nvGrpSpPr>
          <p:grpSpPr bwMode="auto">
            <a:xfrm>
              <a:off x="6629400" y="311491"/>
              <a:ext cx="2456985" cy="831509"/>
              <a:chOff x="6608015" y="62559"/>
              <a:chExt cx="2456985" cy="831509"/>
            </a:xfrm>
          </p:grpSpPr>
          <p:pic>
            <p:nvPicPr>
              <p:cNvPr id="8200" name="Picture 4"/>
              <p:cNvPicPr>
                <a:picLocks noChangeAspect="1"/>
              </p:cNvPicPr>
              <p:nvPr/>
            </p:nvPicPr>
            <p:blipFill>
              <a:blip r:embed="rId4">
                <a:biLevel thresh="25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608015" y="62559"/>
                <a:ext cx="2151123" cy="6281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201" name="TextBox 6"/>
              <p:cNvSpPr txBox="1">
                <a:spLocks noChangeArrowheads="1"/>
              </p:cNvSpPr>
              <p:nvPr/>
            </p:nvSpPr>
            <p:spPr bwMode="auto">
              <a:xfrm>
                <a:off x="6626600" y="586291"/>
                <a:ext cx="243840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100">
                    <a:solidFill>
                      <a:schemeClr val="bg1"/>
                    </a:solidFill>
                    <a:cs typeface="Arial" panose="020B0604020202020204" pitchFamily="34" charset="0"/>
                  </a:rPr>
                  <a:t>The benefits of good hard work</a:t>
                </a:r>
                <a:r>
                  <a:rPr lang="en-US" altLang="en-US" sz="1400">
                    <a:solidFill>
                      <a:schemeClr val="bg1"/>
                    </a:solidFill>
                    <a:cs typeface="Arial" panose="020B0604020202020204" pitchFamily="34" charset="0"/>
                  </a:rPr>
                  <a:t>.</a:t>
                </a:r>
                <a:r>
                  <a:rPr lang="en-US" altLang="en-US" sz="900" baseline="50000">
                    <a:solidFill>
                      <a:schemeClr val="bg1"/>
                    </a:solidFill>
                    <a:cs typeface="Arial" panose="020B0604020202020204" pitchFamily="34" charset="0"/>
                  </a:rPr>
                  <a:t>®</a:t>
                </a:r>
              </a:p>
            </p:txBody>
          </p:sp>
        </p:grpSp>
      </p:grpSp>
      <p:sp>
        <p:nvSpPr>
          <p:cNvPr id="6" name="Rounded Rectangle 5"/>
          <p:cNvSpPr/>
          <p:nvPr/>
        </p:nvSpPr>
        <p:spPr>
          <a:xfrm>
            <a:off x="388938" y="2971800"/>
            <a:ext cx="8366125" cy="3733800"/>
          </a:xfrm>
          <a:prstGeom prst="roundRect">
            <a:avLst>
              <a:gd name="adj" fmla="val 13536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92100" indent="-292100">
              <a:lnSpc>
                <a:spcPct val="80000"/>
              </a:lnSpc>
              <a:spcAft>
                <a:spcPts val="12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defRPr/>
            </a:pPr>
            <a:r>
              <a:rPr lang="en-US" altLang="en-US" sz="2000" dirty="0">
                <a:solidFill>
                  <a:srgbClr val="006A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Benefits are paid for accidental injuries such as fractures, concussions, cuts, burns – any covered accidental injury that sends you to the emergency room, urgent care or a doctor’s office.</a:t>
            </a:r>
          </a:p>
          <a:p>
            <a:pPr marL="292100" indent="-292100">
              <a:lnSpc>
                <a:spcPct val="80000"/>
              </a:lnSpc>
              <a:spcAft>
                <a:spcPts val="12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defRPr/>
            </a:pPr>
            <a:r>
              <a:rPr lang="en-US" altLang="en-US" sz="2000" dirty="0">
                <a:solidFill>
                  <a:srgbClr val="006A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 Hour, On and Off-Job Coverage</a:t>
            </a:r>
          </a:p>
          <a:p>
            <a:pPr marL="292100" indent="-292100">
              <a:lnSpc>
                <a:spcPct val="80000"/>
              </a:lnSpc>
              <a:spcAft>
                <a:spcPts val="12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defRPr/>
            </a:pPr>
            <a:r>
              <a:rPr lang="en-US" altLang="en-US" sz="2000" dirty="0">
                <a:solidFill>
                  <a:srgbClr val="006A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Premiums are paid with pre-tax dollars and benefits received are tax free.</a:t>
            </a:r>
          </a:p>
          <a:p>
            <a:pPr marL="292100" indent="-292100">
              <a:lnSpc>
                <a:spcPct val="80000"/>
              </a:lnSpc>
              <a:spcAft>
                <a:spcPts val="12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defRPr/>
            </a:pPr>
            <a:r>
              <a:rPr lang="en-US" altLang="en-US" sz="2000" dirty="0">
                <a:solidFill>
                  <a:srgbClr val="006A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annual $50 Health Screening Benefit is included for each covered person.</a:t>
            </a:r>
          </a:p>
          <a:p>
            <a:pPr marL="292100" indent="-292100">
              <a:lnSpc>
                <a:spcPct val="80000"/>
              </a:lnSpc>
              <a:spcAft>
                <a:spcPts val="12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defRPr/>
            </a:pPr>
            <a:r>
              <a:rPr lang="en-US" altLang="en-US" sz="2000" dirty="0">
                <a:solidFill>
                  <a:srgbClr val="006A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Guaranteed Issue – no medical questions!</a:t>
            </a:r>
          </a:p>
          <a:p>
            <a:pPr marL="292100" indent="-292100">
              <a:lnSpc>
                <a:spcPct val="80000"/>
              </a:lnSpc>
              <a:spcAft>
                <a:spcPts val="12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defRPr/>
            </a:pPr>
            <a:r>
              <a:rPr lang="en-US" altLang="en-US" sz="2000" dirty="0">
                <a:solidFill>
                  <a:srgbClr val="006A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Coverage is portable if you change jobs or retire.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49238"/>
            <a:ext cx="5334000" cy="8382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Group Accident</a:t>
            </a:r>
            <a:endParaRPr lang="en-US" altLang="en-US" sz="1800" i="1" dirty="0">
              <a:solidFill>
                <a:schemeClr val="accent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97" name="TextBox 2"/>
          <p:cNvSpPr txBox="1">
            <a:spLocks noChangeArrowheads="1"/>
          </p:cNvSpPr>
          <p:nvPr/>
        </p:nvSpPr>
        <p:spPr bwMode="auto">
          <a:xfrm>
            <a:off x="762000" y="2125662"/>
            <a:ext cx="73914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200" b="1" i="1" dirty="0">
                <a:solidFill>
                  <a:srgbClr val="92D050"/>
                </a:solidFill>
              </a:rPr>
              <a:t>Accidents can happen anytime, anywhere – </a:t>
            </a:r>
          </a:p>
          <a:p>
            <a:r>
              <a:rPr lang="en-US" altLang="en-US" sz="2200" b="1" i="1" dirty="0">
                <a:solidFill>
                  <a:srgbClr val="92D050"/>
                </a:solidFill>
              </a:rPr>
              <a:t>at home, at work, on the playground or on the road. </a:t>
            </a:r>
            <a:endParaRPr lang="en-US" altLang="en-US" sz="2200" b="1" dirty="0">
              <a:solidFill>
                <a:srgbClr val="92D05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"/>
          <p:cNvGrpSpPr>
            <a:grpSpLocks/>
          </p:cNvGrpSpPr>
          <p:nvPr/>
        </p:nvGrpSpPr>
        <p:grpSpPr bwMode="auto">
          <a:xfrm>
            <a:off x="0" y="0"/>
            <a:ext cx="9144000" cy="3124200"/>
            <a:chOff x="0" y="0"/>
            <a:chExt cx="9144000" cy="3124200"/>
          </a:xfrm>
        </p:grpSpPr>
        <p:pic>
          <p:nvPicPr>
            <p:cNvPr id="10250" name="Picture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8" t="5679"/>
            <a:stretch>
              <a:fillRect/>
            </a:stretch>
          </p:blipFill>
          <p:spPr bwMode="auto">
            <a:xfrm>
              <a:off x="0" y="0"/>
              <a:ext cx="9144000" cy="3124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51" name="Picture 8"/>
            <p:cNvPicPr>
              <a:picLocks noChangeAspect="1"/>
            </p:cNvPicPr>
            <p:nvPr/>
          </p:nvPicPr>
          <p:blipFill>
            <a:blip r:embed="rId3"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29400" y="311491"/>
              <a:ext cx="2151123" cy="628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252" name="TextBox 9"/>
            <p:cNvSpPr txBox="1">
              <a:spLocks noChangeArrowheads="1"/>
            </p:cNvSpPr>
            <p:nvPr/>
          </p:nvSpPr>
          <p:spPr bwMode="auto">
            <a:xfrm>
              <a:off x="6647985" y="835223"/>
              <a:ext cx="243840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100">
                  <a:solidFill>
                    <a:schemeClr val="bg1"/>
                  </a:solidFill>
                  <a:cs typeface="Arial" panose="020B0604020202020204" pitchFamily="34" charset="0"/>
                </a:rPr>
                <a:t>The benefits of good hard work</a:t>
              </a:r>
              <a:r>
                <a:rPr lang="en-US" altLang="en-US" sz="1400">
                  <a:solidFill>
                    <a:schemeClr val="bg1"/>
                  </a:solidFill>
                  <a:cs typeface="Arial" panose="020B0604020202020204" pitchFamily="34" charset="0"/>
                </a:rPr>
                <a:t>.</a:t>
              </a:r>
              <a:r>
                <a:rPr lang="en-US" altLang="en-US" sz="900" baseline="50000">
                  <a:solidFill>
                    <a:schemeClr val="bg1"/>
                  </a:solidFill>
                  <a:cs typeface="Arial" panose="020B0604020202020204" pitchFamily="34" charset="0"/>
                </a:rPr>
                <a:t>®</a:t>
              </a:r>
            </a:p>
          </p:txBody>
        </p:sp>
      </p:grp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17513" y="228600"/>
            <a:ext cx="5297487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Group Accident</a:t>
            </a:r>
            <a:br>
              <a:rPr lang="en-US" altLang="en-US" sz="2800" i="1" dirty="0"/>
            </a:br>
            <a:r>
              <a:rPr lang="en-US" altLang="en-US" sz="1600" b="1" i="1" dirty="0"/>
              <a:t>    </a:t>
            </a:r>
            <a:r>
              <a:rPr lang="en-US" altLang="en-US" sz="2000" b="1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Here’s how it works….</a:t>
            </a:r>
          </a:p>
        </p:txBody>
      </p:sp>
      <p:sp>
        <p:nvSpPr>
          <p:cNvPr id="35844" name="Rectangle 5"/>
          <p:cNvSpPr>
            <a:spLocks noChangeArrowheads="1"/>
          </p:cNvSpPr>
          <p:nvPr/>
        </p:nvSpPr>
        <p:spPr bwMode="auto">
          <a:xfrm>
            <a:off x="341313" y="2514600"/>
            <a:ext cx="431165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205" tIns="45604" rIns="91205" bIns="45604"/>
          <a:lstStyle/>
          <a:p>
            <a:pPr marL="330512" indent="-284925" defTabSz="205146" eaLnBrk="1" hangingPunct="1">
              <a:spcBef>
                <a:spcPct val="50000"/>
              </a:spcBef>
              <a:buClr>
                <a:schemeClr val="folHlink"/>
              </a:buClr>
              <a:buSzPct val="125000"/>
              <a:buFont typeface="Wingdings" pitchFamily="2" charset="2"/>
              <a:buChar char="ü"/>
              <a:tabLst>
                <a:tab pos="205146" algn="l"/>
              </a:tabLst>
              <a:defRPr/>
            </a:pPr>
            <a:endParaRPr lang="en-US" sz="1700" dirty="0">
              <a:latin typeface="Arial" charset="0"/>
            </a:endParaRPr>
          </a:p>
          <a:p>
            <a:pPr marL="341909" indent="-341909" eaLnBrk="1" hangingPunct="1">
              <a:spcBef>
                <a:spcPct val="50000"/>
              </a:spcBef>
              <a:buClr>
                <a:schemeClr val="folHlink"/>
              </a:buClr>
              <a:buSzPct val="125000"/>
              <a:defRPr/>
            </a:pPr>
            <a:endParaRPr lang="en-US" sz="2200" dirty="0">
              <a:solidFill>
                <a:srgbClr val="204462"/>
              </a:solidFill>
              <a:latin typeface="Arial" charset="0"/>
            </a:endParaRPr>
          </a:p>
          <a:p>
            <a:pPr marL="341909" indent="-341909" eaLnBrk="1" hangingPunct="1">
              <a:spcBef>
                <a:spcPct val="50000"/>
              </a:spcBef>
              <a:buClr>
                <a:schemeClr val="folHlink"/>
              </a:buClr>
              <a:buSzPct val="125000"/>
              <a:buFontTx/>
              <a:buBlip>
                <a:blip r:embed="rId4"/>
              </a:buBlip>
              <a:defRPr/>
            </a:pPr>
            <a:endParaRPr lang="en-US" sz="2200" dirty="0">
              <a:solidFill>
                <a:schemeClr val="bg1"/>
              </a:solidFill>
              <a:latin typeface="Arial" charset="0"/>
            </a:endParaRPr>
          </a:p>
          <a:p>
            <a:pPr marL="341909" indent="-341909" eaLnBrk="1" hangingPunct="1">
              <a:spcBef>
                <a:spcPct val="50000"/>
              </a:spcBef>
              <a:buClr>
                <a:schemeClr val="folHlink"/>
              </a:buClr>
              <a:buSzPct val="125000"/>
              <a:buFontTx/>
              <a:buBlip>
                <a:blip r:embed="rId4"/>
              </a:buBlip>
              <a:defRPr/>
            </a:pPr>
            <a:endParaRPr lang="en-US" sz="2200" dirty="0">
              <a:solidFill>
                <a:srgbClr val="660066"/>
              </a:solidFill>
              <a:latin typeface="Arial" charset="0"/>
            </a:endParaRPr>
          </a:p>
        </p:txBody>
      </p:sp>
      <p:sp>
        <p:nvSpPr>
          <p:cNvPr id="10245" name="Rectangle 6"/>
          <p:cNvSpPr>
            <a:spLocks noChangeArrowheads="1"/>
          </p:cNvSpPr>
          <p:nvPr/>
        </p:nvSpPr>
        <p:spPr bwMode="auto">
          <a:xfrm>
            <a:off x="4543425" y="2514600"/>
            <a:ext cx="4219575" cy="3630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05" tIns="45604" rIns="91205" bIns="45604"/>
          <a:lstStyle>
            <a:lvl1pPr marL="44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>
                <a:schemeClr val="folHlink"/>
              </a:buClr>
              <a:buSzPct val="125000"/>
              <a:buFont typeface="ZapfDingbats" pitchFamily="82" charset="2"/>
              <a:buNone/>
            </a:pPr>
            <a:endParaRPr lang="en-US" altLang="en-US" sz="2000">
              <a:solidFill>
                <a:srgbClr val="006A8F"/>
              </a:solidFill>
              <a:cs typeface="Arial" panose="020B0604020202020204" pitchFamily="34" charset="0"/>
            </a:endParaRPr>
          </a:p>
        </p:txBody>
      </p:sp>
      <p:sp>
        <p:nvSpPr>
          <p:cNvPr id="10246" name="Rectangle 1"/>
          <p:cNvSpPr>
            <a:spLocks noChangeArrowheads="1"/>
          </p:cNvSpPr>
          <p:nvPr/>
        </p:nvSpPr>
        <p:spPr bwMode="auto">
          <a:xfrm>
            <a:off x="908050" y="2049463"/>
            <a:ext cx="594995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200" b="1" i="1" dirty="0">
                <a:solidFill>
                  <a:srgbClr val="92D050"/>
                </a:solidFill>
                <a:cs typeface="Arial" panose="020B0604020202020204" pitchFamily="34" charset="0"/>
              </a:rPr>
              <a:t>While cleaning the gutters,</a:t>
            </a:r>
          </a:p>
          <a:p>
            <a:r>
              <a:rPr lang="en-US" altLang="en-US" sz="2200" b="1" i="1" dirty="0">
                <a:solidFill>
                  <a:srgbClr val="92D050"/>
                </a:solidFill>
                <a:cs typeface="Arial" panose="020B0604020202020204" pitchFamily="34" charset="0"/>
              </a:rPr>
              <a:t>you fall from the ladder and break your leg</a:t>
            </a:r>
            <a:r>
              <a:rPr lang="en-US" altLang="en-US" sz="2200" b="1" dirty="0">
                <a:solidFill>
                  <a:srgbClr val="92D050"/>
                </a:solidFill>
                <a:cs typeface="Arial" panose="020B0604020202020204" pitchFamily="34" charset="0"/>
              </a:rPr>
              <a:t>.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3368675" y="2895600"/>
            <a:ext cx="5622925" cy="3352800"/>
          </a:xfrm>
          <a:prstGeom prst="roundRect">
            <a:avLst>
              <a:gd name="adj" fmla="val 14386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u="sng" dirty="0">
                <a:solidFill>
                  <a:srgbClr val="006A8F"/>
                </a:solidFill>
              </a:rPr>
              <a:t>Potential benefits you may be eligible for with Colonial Life’s Group Accident Insurance</a:t>
            </a:r>
            <a:r>
              <a:rPr lang="en-US" b="1" dirty="0">
                <a:solidFill>
                  <a:srgbClr val="006A8F"/>
                </a:solidFill>
              </a:rPr>
              <a:t>:</a:t>
            </a:r>
          </a:p>
          <a:p>
            <a:pPr>
              <a:defRPr/>
            </a:pPr>
            <a:r>
              <a:rPr lang="en-US" sz="1700" b="1" dirty="0">
                <a:solidFill>
                  <a:srgbClr val="006A8F"/>
                </a:solidFill>
              </a:rPr>
              <a:t>$125 </a:t>
            </a:r>
            <a:r>
              <a:rPr lang="en-US" sz="1700" dirty="0">
                <a:solidFill>
                  <a:srgbClr val="006A8F"/>
                </a:solidFill>
              </a:rPr>
              <a:t>Accident Emergency Treatment</a:t>
            </a:r>
          </a:p>
          <a:p>
            <a:pPr>
              <a:defRPr/>
            </a:pPr>
            <a:r>
              <a:rPr lang="en-US" sz="1700" b="1" dirty="0">
                <a:solidFill>
                  <a:srgbClr val="006A8F"/>
                </a:solidFill>
              </a:rPr>
              <a:t>$150 </a:t>
            </a:r>
            <a:r>
              <a:rPr lang="en-US" sz="1700" dirty="0">
                <a:solidFill>
                  <a:srgbClr val="006A8F"/>
                </a:solidFill>
              </a:rPr>
              <a:t>Accident Follow-up Doctor Visit ($50 per visit, up to 3 per accident)</a:t>
            </a:r>
          </a:p>
          <a:p>
            <a:pPr>
              <a:defRPr/>
            </a:pPr>
            <a:r>
              <a:rPr lang="en-US" sz="1700" b="1" dirty="0">
                <a:solidFill>
                  <a:srgbClr val="006A8F"/>
                </a:solidFill>
              </a:rPr>
              <a:t>$100 </a:t>
            </a:r>
            <a:r>
              <a:rPr lang="en-US" sz="1700" dirty="0">
                <a:solidFill>
                  <a:srgbClr val="006A8F"/>
                </a:solidFill>
              </a:rPr>
              <a:t>Appliance (crutches)</a:t>
            </a:r>
          </a:p>
          <a:p>
            <a:pPr>
              <a:defRPr/>
            </a:pPr>
            <a:r>
              <a:rPr lang="en-US" sz="1700" b="1" dirty="0">
                <a:solidFill>
                  <a:srgbClr val="006A8F"/>
                </a:solidFill>
              </a:rPr>
              <a:t>$1,125 </a:t>
            </a:r>
            <a:r>
              <a:rPr lang="en-US" sz="1700" dirty="0">
                <a:solidFill>
                  <a:srgbClr val="006A8F"/>
                </a:solidFill>
              </a:rPr>
              <a:t>Fracture (broken leg)</a:t>
            </a:r>
          </a:p>
          <a:p>
            <a:pPr>
              <a:defRPr/>
            </a:pPr>
            <a:r>
              <a:rPr lang="en-US" sz="1700" b="1" dirty="0">
                <a:solidFill>
                  <a:srgbClr val="006A8F"/>
                </a:solidFill>
              </a:rPr>
              <a:t>$250 </a:t>
            </a:r>
            <a:r>
              <a:rPr lang="en-US" sz="1700" dirty="0">
                <a:solidFill>
                  <a:srgbClr val="006A8F"/>
                </a:solidFill>
              </a:rPr>
              <a:t>Occupational/Physical Therapy ($25/day for 10 days)</a:t>
            </a:r>
          </a:p>
          <a:p>
            <a:pPr>
              <a:defRPr/>
            </a:pPr>
            <a:r>
              <a:rPr lang="en-US" sz="1700" b="1" dirty="0">
                <a:solidFill>
                  <a:srgbClr val="006A8F"/>
                </a:solidFill>
              </a:rPr>
              <a:t>$30 </a:t>
            </a:r>
            <a:r>
              <a:rPr lang="en-US" sz="1700" dirty="0">
                <a:solidFill>
                  <a:srgbClr val="006A8F"/>
                </a:solidFill>
              </a:rPr>
              <a:t>X-Ray (for diagnosis of broken leg)</a:t>
            </a:r>
          </a:p>
          <a:p>
            <a:pPr>
              <a:defRPr/>
            </a:pPr>
            <a:endParaRPr lang="en-US" sz="700" dirty="0">
              <a:solidFill>
                <a:srgbClr val="006A8F"/>
              </a:solidFill>
            </a:endParaRPr>
          </a:p>
          <a:p>
            <a:pPr algn="ctr">
              <a:defRPr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</a:rPr>
              <a:t>$1,780 of Benefits Paid Directly to You </a:t>
            </a:r>
          </a:p>
          <a:p>
            <a:pPr algn="ctr">
              <a:defRPr/>
            </a:pPr>
            <a:r>
              <a:rPr lang="en-US" sz="1400" b="1" i="1" dirty="0">
                <a:solidFill>
                  <a:schemeClr val="accent6">
                    <a:lumMod val="75000"/>
                  </a:schemeClr>
                </a:solidFill>
              </a:rPr>
              <a:t>in addition to other coverage you may have with other</a:t>
            </a:r>
          </a:p>
          <a:p>
            <a:pPr algn="ctr">
              <a:defRPr/>
            </a:pPr>
            <a:r>
              <a:rPr lang="en-US" sz="1400" b="1" i="1" dirty="0">
                <a:solidFill>
                  <a:schemeClr val="accent6">
                    <a:lumMod val="75000"/>
                  </a:schemeClr>
                </a:solidFill>
              </a:rPr>
              <a:t>insurance companies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109538" y="2895600"/>
            <a:ext cx="3149600" cy="3352800"/>
          </a:xfrm>
          <a:prstGeom prst="roundRect">
            <a:avLst>
              <a:gd name="adj" fmla="val 16760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35038">
              <a:defRPr/>
            </a:pPr>
            <a:r>
              <a:rPr lang="en-US" sz="2000" b="1" u="sng" dirty="0">
                <a:solidFill>
                  <a:srgbClr val="006A8F"/>
                </a:solidFill>
              </a:rPr>
              <a:t>Potential out-of-pocket expenses</a:t>
            </a:r>
            <a:r>
              <a:rPr lang="en-US" sz="2000" b="1" dirty="0">
                <a:solidFill>
                  <a:srgbClr val="006A8F"/>
                </a:solidFill>
              </a:rPr>
              <a:t>:</a:t>
            </a:r>
          </a:p>
          <a:p>
            <a:pPr>
              <a:defRPr/>
            </a:pPr>
            <a:r>
              <a:rPr lang="en-US" sz="1700" b="1" dirty="0">
                <a:solidFill>
                  <a:srgbClr val="006A8F"/>
                </a:solidFill>
              </a:rPr>
              <a:t>$100 </a:t>
            </a:r>
            <a:r>
              <a:rPr lang="en-US" sz="1700" dirty="0">
                <a:solidFill>
                  <a:srgbClr val="006A8F"/>
                </a:solidFill>
              </a:rPr>
              <a:t>Emergency room copay</a:t>
            </a:r>
          </a:p>
          <a:p>
            <a:pPr>
              <a:defRPr/>
            </a:pPr>
            <a:r>
              <a:rPr lang="en-US" sz="1700" b="1" dirty="0">
                <a:solidFill>
                  <a:srgbClr val="006A8F"/>
                </a:solidFill>
              </a:rPr>
              <a:t>$250 </a:t>
            </a:r>
            <a:r>
              <a:rPr lang="en-US" sz="1700" dirty="0">
                <a:solidFill>
                  <a:srgbClr val="006A8F"/>
                </a:solidFill>
              </a:rPr>
              <a:t>Deductible (copays do     not count toward deductible)</a:t>
            </a:r>
          </a:p>
          <a:p>
            <a:pPr>
              <a:defRPr/>
            </a:pPr>
            <a:r>
              <a:rPr lang="en-US" sz="1700" b="1" dirty="0">
                <a:solidFill>
                  <a:srgbClr val="006A8F"/>
                </a:solidFill>
              </a:rPr>
              <a:t>$35 </a:t>
            </a:r>
            <a:r>
              <a:rPr lang="en-US" sz="1700" dirty="0">
                <a:solidFill>
                  <a:srgbClr val="006A8F"/>
                </a:solidFill>
              </a:rPr>
              <a:t>Specialist visit copay – orthopedic physician</a:t>
            </a:r>
          </a:p>
          <a:p>
            <a:pPr>
              <a:defRPr/>
            </a:pPr>
            <a:r>
              <a:rPr lang="en-US" sz="1700" b="1" dirty="0">
                <a:solidFill>
                  <a:srgbClr val="006A8F"/>
                </a:solidFill>
              </a:rPr>
              <a:t>$350 </a:t>
            </a:r>
            <a:r>
              <a:rPr lang="en-US" sz="1700" dirty="0">
                <a:solidFill>
                  <a:srgbClr val="006A8F"/>
                </a:solidFill>
              </a:rPr>
              <a:t>Specialist visit copay – occupational/physical therapy for 10 days</a:t>
            </a:r>
          </a:p>
          <a:p>
            <a:pPr>
              <a:defRPr/>
            </a:pPr>
            <a:endParaRPr lang="en-US" sz="900" b="1" i="1" dirty="0">
              <a:solidFill>
                <a:srgbClr val="006A8F"/>
              </a:solidFill>
            </a:endParaRPr>
          </a:p>
          <a:p>
            <a:pPr algn="ctr">
              <a:defRPr/>
            </a:pPr>
            <a:r>
              <a:rPr lang="en-US" sz="2000" b="1" i="1" dirty="0">
                <a:solidFill>
                  <a:schemeClr val="accent6">
                    <a:lumMod val="75000"/>
                  </a:schemeClr>
                </a:solidFill>
              </a:rPr>
              <a:t>$735 Out-of-pocket</a:t>
            </a:r>
            <a:endParaRPr lang="en-US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9538" y="6248400"/>
            <a:ext cx="8882062" cy="4159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1050" i="1" dirty="0">
                <a:solidFill>
                  <a:srgbClr val="0070C0"/>
                </a:solidFill>
              </a:rPr>
              <a:t>The claims example above is based on a covered person aged 41 who receives a complete fracture of the leg and requires non-surgical repair. The policy has exclusions and limitations. Costs of treatment and benefit amounts may vary.</a:t>
            </a:r>
            <a:endParaRPr lang="en-US" sz="105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6"/>
          <p:cNvGrpSpPr>
            <a:grpSpLocks/>
          </p:cNvGrpSpPr>
          <p:nvPr/>
        </p:nvGrpSpPr>
        <p:grpSpPr bwMode="auto">
          <a:xfrm>
            <a:off x="0" y="0"/>
            <a:ext cx="9144000" cy="3124200"/>
            <a:chOff x="0" y="0"/>
            <a:chExt cx="9144000" cy="3124200"/>
          </a:xfrm>
        </p:grpSpPr>
        <p:pic>
          <p:nvPicPr>
            <p:cNvPr id="11270" name="Picture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8" t="5679"/>
            <a:stretch>
              <a:fillRect/>
            </a:stretch>
          </p:blipFill>
          <p:spPr bwMode="auto">
            <a:xfrm>
              <a:off x="0" y="0"/>
              <a:ext cx="9144000" cy="3124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271" name="Picture 8"/>
            <p:cNvPicPr>
              <a:picLocks noChangeAspect="1"/>
            </p:cNvPicPr>
            <p:nvPr/>
          </p:nvPicPr>
          <p:blipFill>
            <a:blip r:embed="rId3"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29400" y="311491"/>
              <a:ext cx="2151123" cy="628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272" name="TextBox 9"/>
            <p:cNvSpPr txBox="1">
              <a:spLocks noChangeArrowheads="1"/>
            </p:cNvSpPr>
            <p:nvPr/>
          </p:nvSpPr>
          <p:spPr bwMode="auto">
            <a:xfrm>
              <a:off x="6647985" y="835223"/>
              <a:ext cx="243840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100" dirty="0">
                  <a:solidFill>
                    <a:schemeClr val="bg1"/>
                  </a:solidFill>
                  <a:cs typeface="Arial" panose="020B0604020202020204" pitchFamily="34" charset="0"/>
                </a:rPr>
                <a:t>The benefits of good hard work</a:t>
              </a:r>
              <a:r>
                <a:rPr lang="en-US" altLang="en-US" sz="1400" dirty="0">
                  <a:solidFill>
                    <a:schemeClr val="bg1"/>
                  </a:solidFill>
                  <a:cs typeface="Arial" panose="020B0604020202020204" pitchFamily="34" charset="0"/>
                </a:rPr>
                <a:t>.</a:t>
              </a:r>
              <a:r>
                <a:rPr lang="en-US" altLang="en-US" sz="900" baseline="50000" dirty="0">
                  <a:solidFill>
                    <a:schemeClr val="bg1"/>
                  </a:solidFill>
                  <a:cs typeface="Arial" panose="020B0604020202020204" pitchFamily="34" charset="0"/>
                </a:rPr>
                <a:t>®</a:t>
              </a:r>
            </a:p>
          </p:txBody>
        </p:sp>
      </p:grpSp>
      <p:sp>
        <p:nvSpPr>
          <p:cNvPr id="11" name="Rounded Rectangle 10"/>
          <p:cNvSpPr/>
          <p:nvPr/>
        </p:nvSpPr>
        <p:spPr>
          <a:xfrm>
            <a:off x="557957" y="3276600"/>
            <a:ext cx="8028087" cy="3200400"/>
          </a:xfrm>
          <a:prstGeom prst="roundRect">
            <a:avLst>
              <a:gd name="adj" fmla="val 13192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/>
          <a:lstStyle/>
          <a:p>
            <a:pPr marL="330512" indent="-284925" defTabSz="144463" eaLnBrk="1" hangingPunct="1">
              <a:spcBef>
                <a:spcPct val="50000"/>
              </a:spcBef>
              <a:buClr>
                <a:schemeClr val="accent6">
                  <a:lumMod val="75000"/>
                </a:schemeClr>
              </a:buClr>
              <a:buSzPct val="125000"/>
              <a:buFont typeface="Wingdings" pitchFamily="2" charset="2"/>
              <a:buChar char="ü"/>
              <a:tabLst>
                <a:tab pos="204788" algn="l"/>
                <a:tab pos="3543300" algn="l"/>
              </a:tabLst>
              <a:defRPr/>
            </a:pPr>
            <a:r>
              <a:rPr lang="en-US" b="1" dirty="0">
                <a:solidFill>
                  <a:srgbClr val="006A8F"/>
                </a:solidFill>
                <a:cs typeface="Arial" panose="020B0604020202020204" pitchFamily="34" charset="0"/>
              </a:rPr>
              <a:t>Heart attack (Myocardial      Infarction)</a:t>
            </a:r>
          </a:p>
          <a:p>
            <a:pPr marL="330512" indent="-284925" defTabSz="144463" eaLnBrk="1" hangingPunct="1">
              <a:spcBef>
                <a:spcPct val="50000"/>
              </a:spcBef>
              <a:buClr>
                <a:schemeClr val="accent6">
                  <a:lumMod val="75000"/>
                </a:schemeClr>
              </a:buClr>
              <a:buSzPct val="125000"/>
              <a:buFont typeface="Wingdings" pitchFamily="2" charset="2"/>
              <a:buChar char="ü"/>
              <a:tabLst>
                <a:tab pos="204788" algn="l"/>
                <a:tab pos="3543300" algn="l"/>
              </a:tabLst>
              <a:defRPr/>
            </a:pPr>
            <a:r>
              <a:rPr lang="en-US" b="1" dirty="0">
                <a:solidFill>
                  <a:srgbClr val="006A8F"/>
                </a:solidFill>
                <a:cs typeface="Arial" panose="020B0604020202020204" pitchFamily="34" charset="0"/>
              </a:rPr>
              <a:t>Stroke </a:t>
            </a:r>
          </a:p>
          <a:p>
            <a:pPr marL="330512" indent="-284925" defTabSz="144463" eaLnBrk="1" hangingPunct="1">
              <a:spcBef>
                <a:spcPct val="50000"/>
              </a:spcBef>
              <a:buClr>
                <a:schemeClr val="accent6">
                  <a:lumMod val="75000"/>
                </a:schemeClr>
              </a:buClr>
              <a:buSzPct val="125000"/>
              <a:buFont typeface="Wingdings" pitchFamily="2" charset="2"/>
              <a:buChar char="ü"/>
              <a:tabLst>
                <a:tab pos="204788" algn="l"/>
                <a:tab pos="3543300" algn="l"/>
              </a:tabLst>
              <a:defRPr/>
            </a:pPr>
            <a:r>
              <a:rPr lang="en-US" b="1" dirty="0">
                <a:solidFill>
                  <a:srgbClr val="006A8F"/>
                </a:solidFill>
                <a:cs typeface="Arial" panose="020B0604020202020204" pitchFamily="34" charset="0"/>
              </a:rPr>
              <a:t>Major Organ Failure</a:t>
            </a:r>
          </a:p>
          <a:p>
            <a:pPr marL="330512" indent="-284925" defTabSz="144463" eaLnBrk="1" hangingPunct="1">
              <a:spcBef>
                <a:spcPct val="50000"/>
              </a:spcBef>
              <a:buClr>
                <a:schemeClr val="accent6">
                  <a:lumMod val="75000"/>
                </a:schemeClr>
              </a:buClr>
              <a:buSzPct val="125000"/>
              <a:buFont typeface="Wingdings" pitchFamily="2" charset="2"/>
              <a:buChar char="ü"/>
              <a:tabLst>
                <a:tab pos="204788" algn="l"/>
                <a:tab pos="3543300" algn="l"/>
              </a:tabLst>
              <a:defRPr/>
            </a:pPr>
            <a:r>
              <a:rPr lang="en-US" b="1" dirty="0">
                <a:solidFill>
                  <a:srgbClr val="006A8F"/>
                </a:solidFill>
                <a:cs typeface="Arial" panose="020B0604020202020204" pitchFamily="34" charset="0"/>
              </a:rPr>
              <a:t>End stage renal failure (Kidney)</a:t>
            </a:r>
          </a:p>
          <a:p>
            <a:pPr marL="330512" indent="-284925" defTabSz="144463" eaLnBrk="1" hangingPunct="1">
              <a:spcBef>
                <a:spcPct val="50000"/>
              </a:spcBef>
              <a:buClr>
                <a:schemeClr val="accent6">
                  <a:lumMod val="75000"/>
                </a:schemeClr>
              </a:buClr>
              <a:buSzPct val="125000"/>
              <a:buFont typeface="Wingdings" pitchFamily="2" charset="2"/>
              <a:buChar char="ü"/>
              <a:tabLst>
                <a:tab pos="204788" algn="l"/>
                <a:tab pos="3543300" algn="l"/>
              </a:tabLst>
              <a:defRPr/>
            </a:pPr>
            <a:r>
              <a:rPr lang="en-US" b="1" dirty="0">
                <a:solidFill>
                  <a:srgbClr val="006A8F"/>
                </a:solidFill>
                <a:cs typeface="Arial" panose="020B0604020202020204" pitchFamily="34" charset="0"/>
              </a:rPr>
              <a:t>Permanent Paralysis due to a  Covered Accident </a:t>
            </a:r>
          </a:p>
          <a:p>
            <a:pPr marL="330512" indent="-284925" defTabSz="144463" eaLnBrk="1" hangingPunct="1">
              <a:spcBef>
                <a:spcPct val="50000"/>
              </a:spcBef>
              <a:buClr>
                <a:schemeClr val="accent6">
                  <a:lumMod val="75000"/>
                </a:schemeClr>
              </a:buClr>
              <a:buSzPct val="125000"/>
              <a:buFont typeface="Wingdings" pitchFamily="2" charset="2"/>
              <a:buChar char="ü"/>
              <a:tabLst>
                <a:tab pos="204788" algn="l"/>
                <a:tab pos="3543300" algn="l"/>
              </a:tabLst>
              <a:defRPr/>
            </a:pPr>
            <a:r>
              <a:rPr lang="en-US" b="1" dirty="0">
                <a:solidFill>
                  <a:srgbClr val="006A8F"/>
                </a:solidFill>
                <a:cs typeface="Arial" panose="020B0604020202020204" pitchFamily="34" charset="0"/>
              </a:rPr>
              <a:t>Cancer</a:t>
            </a:r>
          </a:p>
          <a:p>
            <a:pPr marL="330512" indent="-284925" defTabSz="205146" eaLnBrk="1" hangingPunct="1">
              <a:spcBef>
                <a:spcPct val="50000"/>
              </a:spcBef>
              <a:buClr>
                <a:schemeClr val="accent6">
                  <a:lumMod val="75000"/>
                </a:schemeClr>
              </a:buClr>
              <a:buSzPct val="125000"/>
              <a:buFont typeface="Wingdings" pitchFamily="2" charset="2"/>
              <a:buChar char="ü"/>
              <a:tabLst>
                <a:tab pos="205146" algn="l"/>
              </a:tabLst>
              <a:defRPr/>
            </a:pPr>
            <a:endParaRPr lang="en-US" b="1" dirty="0">
              <a:solidFill>
                <a:srgbClr val="006A8F"/>
              </a:solidFill>
              <a:cs typeface="Arial" panose="020B0604020202020204" pitchFamily="34" charset="0"/>
            </a:endParaRPr>
          </a:p>
          <a:p>
            <a:pPr marL="330512" indent="-284925" defTabSz="205146" eaLnBrk="1" hangingPunct="1">
              <a:spcBef>
                <a:spcPct val="50000"/>
              </a:spcBef>
              <a:buClr>
                <a:schemeClr val="accent6">
                  <a:lumMod val="75000"/>
                </a:schemeClr>
              </a:buClr>
              <a:buSzPct val="125000"/>
              <a:buFont typeface="Wingdings" pitchFamily="2" charset="2"/>
              <a:buChar char="ü"/>
              <a:tabLst>
                <a:tab pos="205146" algn="l"/>
              </a:tabLst>
              <a:defRPr/>
            </a:pPr>
            <a:endParaRPr lang="en-US" b="1" dirty="0">
              <a:solidFill>
                <a:srgbClr val="006A8F"/>
              </a:solidFill>
              <a:cs typeface="Arial" panose="020B0604020202020204" pitchFamily="34" charset="0"/>
            </a:endParaRPr>
          </a:p>
          <a:p>
            <a:pPr marL="330512" indent="-284925" defTabSz="205146" eaLnBrk="1" hangingPunct="1">
              <a:spcBef>
                <a:spcPct val="50000"/>
              </a:spcBef>
              <a:buClr>
                <a:schemeClr val="accent6">
                  <a:lumMod val="75000"/>
                </a:schemeClr>
              </a:buClr>
              <a:buSzPct val="125000"/>
              <a:buFont typeface="Wingdings" pitchFamily="2" charset="2"/>
              <a:buChar char="ü"/>
              <a:tabLst>
                <a:tab pos="205146" algn="l"/>
              </a:tabLst>
              <a:defRPr/>
            </a:pPr>
            <a:r>
              <a:rPr lang="en-US" b="1" dirty="0">
                <a:solidFill>
                  <a:srgbClr val="006A8F"/>
                </a:solidFill>
                <a:cs typeface="Arial" panose="020B0604020202020204" pitchFamily="34" charset="0"/>
              </a:rPr>
              <a:t>Carcinoma in Situ (25% of benefit)</a:t>
            </a:r>
          </a:p>
          <a:p>
            <a:pPr marL="330512" indent="-284925" defTabSz="205146" eaLnBrk="1" hangingPunct="1">
              <a:spcBef>
                <a:spcPct val="50000"/>
              </a:spcBef>
              <a:buClr>
                <a:schemeClr val="accent6">
                  <a:lumMod val="75000"/>
                </a:schemeClr>
              </a:buClr>
              <a:buSzPct val="125000"/>
              <a:buFont typeface="Wingdings" pitchFamily="2" charset="2"/>
              <a:buChar char="ü"/>
              <a:tabLst>
                <a:tab pos="205146" algn="l"/>
              </a:tabLst>
              <a:defRPr/>
            </a:pPr>
            <a:r>
              <a:rPr lang="en-US" altLang="en-US" b="1" dirty="0">
                <a:solidFill>
                  <a:srgbClr val="006A8F"/>
                </a:solidFill>
                <a:cs typeface="Arial" panose="020B0604020202020204" pitchFamily="34" charset="0"/>
              </a:rPr>
              <a:t>Blindness</a:t>
            </a:r>
          </a:p>
          <a:p>
            <a:pPr marL="330512" indent="-284925" defTabSz="205146" eaLnBrk="1" hangingPunct="1">
              <a:spcBef>
                <a:spcPct val="50000"/>
              </a:spcBef>
              <a:buClr>
                <a:schemeClr val="accent6">
                  <a:lumMod val="75000"/>
                </a:schemeClr>
              </a:buClr>
              <a:buSzPct val="125000"/>
              <a:buFont typeface="Wingdings" pitchFamily="2" charset="2"/>
              <a:buChar char="ü"/>
              <a:tabLst>
                <a:tab pos="205146" algn="l"/>
              </a:tabLst>
              <a:defRPr/>
            </a:pPr>
            <a:r>
              <a:rPr lang="en-US" altLang="en-US" b="1" dirty="0">
                <a:solidFill>
                  <a:srgbClr val="006A8F"/>
                </a:solidFill>
                <a:cs typeface="Arial" panose="020B0604020202020204" pitchFamily="34" charset="0"/>
              </a:rPr>
              <a:t>Coma </a:t>
            </a:r>
          </a:p>
          <a:p>
            <a:pPr marL="330512" lvl="2" indent="-284925" defTabSz="205146" eaLnBrk="1" hangingPunct="1">
              <a:spcBef>
                <a:spcPct val="50000"/>
              </a:spcBef>
              <a:buClr>
                <a:schemeClr val="accent6">
                  <a:lumMod val="75000"/>
                </a:schemeClr>
              </a:buClr>
              <a:buSzPct val="125000"/>
              <a:buFont typeface="Wingdings" pitchFamily="2" charset="2"/>
              <a:buChar char="ü"/>
              <a:tabLst>
                <a:tab pos="205146" algn="l"/>
              </a:tabLst>
              <a:defRPr/>
            </a:pPr>
            <a:r>
              <a:rPr lang="en-US" altLang="en-US" b="1" dirty="0">
                <a:solidFill>
                  <a:srgbClr val="006A8F"/>
                </a:solidFill>
                <a:cs typeface="Arial" panose="020B0604020202020204" pitchFamily="34" charset="0"/>
              </a:rPr>
              <a:t>Occupational Infectious HIV or Occupational Infectious Hepatitis      B, C or D</a:t>
            </a:r>
          </a:p>
          <a:p>
            <a:pPr marL="330512" indent="-284925" defTabSz="205146" eaLnBrk="1" hangingPunct="1">
              <a:spcBef>
                <a:spcPct val="50000"/>
              </a:spcBef>
              <a:buClr>
                <a:schemeClr val="accent6">
                  <a:lumMod val="75000"/>
                </a:schemeClr>
              </a:buClr>
              <a:buSzPct val="125000"/>
              <a:buFont typeface="Wingdings" pitchFamily="2" charset="2"/>
              <a:buChar char="ü"/>
              <a:tabLst>
                <a:tab pos="205146" algn="l"/>
              </a:tabLst>
              <a:defRPr/>
            </a:pPr>
            <a:r>
              <a:rPr lang="en-US" altLang="en-US" b="1" dirty="0">
                <a:solidFill>
                  <a:srgbClr val="006A8F"/>
                </a:solidFill>
                <a:cs typeface="Arial" panose="020B0604020202020204" pitchFamily="34" charset="0"/>
              </a:rPr>
              <a:t>Coronary Artery Bypass Surgery   (25% of benefit)</a:t>
            </a:r>
          </a:p>
          <a:p>
            <a:pPr marL="330512" indent="-284925" defTabSz="205146" eaLnBrk="1" hangingPunct="1">
              <a:spcBef>
                <a:spcPct val="50000"/>
              </a:spcBef>
              <a:buClr>
                <a:schemeClr val="folHlink"/>
              </a:buClr>
              <a:buSzPct val="125000"/>
              <a:buFont typeface="Wingdings" pitchFamily="2" charset="2"/>
              <a:buChar char="ü"/>
              <a:tabLst>
                <a:tab pos="205146" algn="l"/>
              </a:tabLst>
              <a:defRPr/>
            </a:pPr>
            <a:endParaRPr lang="en-US" dirty="0">
              <a:solidFill>
                <a:srgbClr val="006A8F"/>
              </a:solidFill>
              <a:cs typeface="Arial" panose="020B0604020202020204" pitchFamily="34" charset="0"/>
            </a:endParaRPr>
          </a:p>
          <a:p>
            <a:pPr algn="ctr">
              <a:defRPr/>
            </a:pP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36550" y="228600"/>
            <a:ext cx="560705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Group Critical Care with Cancer</a:t>
            </a:r>
            <a:br>
              <a:rPr lang="en-US" altLang="en-US" sz="2800" i="1" dirty="0">
                <a:solidFill>
                  <a:srgbClr val="005776"/>
                </a:solidFill>
              </a:rPr>
            </a:br>
            <a:r>
              <a:rPr lang="en-US" altLang="en-US" sz="2000" i="1" dirty="0">
                <a:solidFill>
                  <a:srgbClr val="005776"/>
                </a:solidFill>
              </a:rPr>
              <a:t>   </a:t>
            </a:r>
            <a:r>
              <a:rPr lang="en-US" altLang="en-US" sz="2000" b="1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A financial cushion when you need it most</a:t>
            </a:r>
            <a:r>
              <a:rPr lang="en-US" altLang="en-US" sz="2800" b="1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…</a:t>
            </a:r>
            <a:endParaRPr lang="en-US" altLang="en-US" sz="1600" b="1" i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243" name="Text Box 7"/>
          <p:cNvSpPr txBox="1">
            <a:spLocks noChangeArrowheads="1"/>
          </p:cNvSpPr>
          <p:nvPr/>
        </p:nvSpPr>
        <p:spPr bwMode="auto">
          <a:xfrm>
            <a:off x="550863" y="2133600"/>
            <a:ext cx="7450137" cy="1052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863" tIns="40930" rIns="81863" bIns="40930">
            <a:spAutoFit/>
          </a:bodyPr>
          <a:lstStyle>
            <a:lvl1pPr defTabSz="912813">
              <a:spcAft>
                <a:spcPct val="50000"/>
              </a:spcAft>
              <a:buClr>
                <a:schemeClr val="folHlink"/>
              </a:buClr>
              <a:buFont typeface="ZapfDingbats" pitchFamily="82" charset="2"/>
              <a:buBlip>
                <a:blip r:embed="rId4"/>
              </a:buBlip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spcAft>
                <a:spcPct val="50000"/>
              </a:spcAft>
              <a:buClr>
                <a:schemeClr val="bg1"/>
              </a:buClr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spcBef>
                <a:spcPct val="50000"/>
              </a:spcBef>
              <a:buClr>
                <a:schemeClr val="folHlink"/>
              </a:buClr>
              <a:buSzPct val="125000"/>
              <a:buFont typeface="ZapfDingbats" pitchFamily="82" charset="2"/>
              <a:buBlip>
                <a:blip r:embed="rId4"/>
              </a:buBlip>
              <a:defRPr sz="2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spcBef>
                <a:spcPct val="50000"/>
              </a:spcBef>
              <a:buClr>
                <a:schemeClr val="folHlink"/>
              </a:buClr>
              <a:buSzPct val="125000"/>
              <a:buFont typeface="ZapfDingbats" pitchFamily="82" charset="2"/>
              <a:buBlip>
                <a:blip r:embed="rId4"/>
              </a:buBlip>
              <a:defRPr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spcBef>
                <a:spcPct val="50000"/>
              </a:spcBef>
              <a:buClr>
                <a:schemeClr val="folHlink"/>
              </a:buClr>
              <a:buSzPct val="125000"/>
              <a:buFont typeface="ZapfDingbats" pitchFamily="82" charset="2"/>
              <a:buBlip>
                <a:blip r:embed="rId4"/>
              </a:buBlip>
              <a:defRPr sz="14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folHlink"/>
              </a:buClr>
              <a:buSzPct val="125000"/>
              <a:buFont typeface="ZapfDingbats" pitchFamily="82" charset="2"/>
              <a:buBlip>
                <a:blip r:embed="rId4"/>
              </a:buBlip>
              <a:defRPr sz="14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folHlink"/>
              </a:buClr>
              <a:buSzPct val="125000"/>
              <a:buFont typeface="ZapfDingbats" pitchFamily="82" charset="2"/>
              <a:buBlip>
                <a:blip r:embed="rId4"/>
              </a:buBlip>
              <a:defRPr sz="14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folHlink"/>
              </a:buClr>
              <a:buSzPct val="125000"/>
              <a:buFont typeface="ZapfDingbats" pitchFamily="82" charset="2"/>
              <a:buBlip>
                <a:blip r:embed="rId4"/>
              </a:buBlip>
              <a:defRPr sz="14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folHlink"/>
              </a:buClr>
              <a:buSzPct val="125000"/>
              <a:buFont typeface="ZapfDingbats" pitchFamily="82" charset="2"/>
              <a:buBlip>
                <a:blip r:embed="rId4"/>
              </a:buBlip>
              <a:defRPr sz="14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US" altLang="en-US" sz="2100" b="1" i="1" dirty="0">
                <a:solidFill>
                  <a:srgbClr val="92D050"/>
                </a:solidFill>
              </a:rPr>
              <a:t>Coverage provides an employee- selected lump-sum benefit upon the diagnosis of each specified disease below:</a:t>
            </a:r>
            <a:endParaRPr lang="en-US" altLang="en-US" sz="2100" b="1" i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Group 5"/>
          <p:cNvGrpSpPr>
            <a:grpSpLocks/>
          </p:cNvGrpSpPr>
          <p:nvPr/>
        </p:nvGrpSpPr>
        <p:grpSpPr bwMode="auto">
          <a:xfrm>
            <a:off x="0" y="0"/>
            <a:ext cx="9144000" cy="3124200"/>
            <a:chOff x="0" y="0"/>
            <a:chExt cx="9144000" cy="3124200"/>
          </a:xfrm>
        </p:grpSpPr>
        <p:pic>
          <p:nvPicPr>
            <p:cNvPr id="12295" name="Picture 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8" t="5679"/>
            <a:stretch>
              <a:fillRect/>
            </a:stretch>
          </p:blipFill>
          <p:spPr bwMode="auto">
            <a:xfrm>
              <a:off x="0" y="0"/>
              <a:ext cx="9144000" cy="3124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296" name="Picture 7"/>
            <p:cNvPicPr>
              <a:picLocks noChangeAspect="1"/>
            </p:cNvPicPr>
            <p:nvPr/>
          </p:nvPicPr>
          <p:blipFill>
            <a:blip r:embed="rId3"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29400" y="311491"/>
              <a:ext cx="2151123" cy="628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297" name="TextBox 8"/>
            <p:cNvSpPr txBox="1">
              <a:spLocks noChangeArrowheads="1"/>
            </p:cNvSpPr>
            <p:nvPr/>
          </p:nvSpPr>
          <p:spPr bwMode="auto">
            <a:xfrm>
              <a:off x="6647985" y="835223"/>
              <a:ext cx="243840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100">
                  <a:solidFill>
                    <a:schemeClr val="bg1"/>
                  </a:solidFill>
                  <a:cs typeface="Arial" panose="020B0604020202020204" pitchFamily="34" charset="0"/>
                </a:rPr>
                <a:t>The benefits of good hard work</a:t>
              </a:r>
              <a:r>
                <a:rPr lang="en-US" altLang="en-US" sz="1400">
                  <a:solidFill>
                    <a:schemeClr val="bg1"/>
                  </a:solidFill>
                  <a:cs typeface="Arial" panose="020B0604020202020204" pitchFamily="34" charset="0"/>
                </a:rPr>
                <a:t>.</a:t>
              </a:r>
              <a:r>
                <a:rPr lang="en-US" altLang="en-US" sz="900" baseline="50000">
                  <a:solidFill>
                    <a:schemeClr val="bg1"/>
                  </a:solidFill>
                  <a:cs typeface="Arial" panose="020B0604020202020204" pitchFamily="34" charset="0"/>
                </a:rPr>
                <a:t>®</a:t>
              </a:r>
            </a:p>
          </p:txBody>
        </p:sp>
      </p:grpSp>
      <p:sp>
        <p:nvSpPr>
          <p:cNvPr id="10" name="Rounded Rectangle 9"/>
          <p:cNvSpPr/>
          <p:nvPr/>
        </p:nvSpPr>
        <p:spPr>
          <a:xfrm>
            <a:off x="838200" y="2387600"/>
            <a:ext cx="6781800" cy="1803400"/>
          </a:xfrm>
          <a:prstGeom prst="roundRect">
            <a:avLst>
              <a:gd name="adj" fmla="val 13536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6075" lvl="1" indent="-282575">
              <a:spcBef>
                <a:spcPct val="50000"/>
              </a:spcBef>
              <a:buClr>
                <a:srgbClr val="92D050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000" b="1" dirty="0">
                <a:solidFill>
                  <a:srgbClr val="006A8F"/>
                </a:solidFill>
              </a:rPr>
              <a:t>$500/Month Cancer Treatment and Care Benefit, payable up to 12 months </a:t>
            </a:r>
          </a:p>
          <a:p>
            <a:pPr marL="346075" lvl="1" indent="-282575">
              <a:spcBef>
                <a:spcPct val="50000"/>
              </a:spcBef>
              <a:buClr>
                <a:srgbClr val="92D050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000" b="1" dirty="0">
                <a:solidFill>
                  <a:srgbClr val="006A8F"/>
                </a:solidFill>
              </a:rPr>
              <a:t>Annual $50 Health Screening Benefit per covered person</a:t>
            </a:r>
          </a:p>
          <a:p>
            <a:pPr marL="346075" lvl="1" indent="-282575">
              <a:spcBef>
                <a:spcPct val="50000"/>
              </a:spcBef>
              <a:buClr>
                <a:srgbClr val="92D050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000" b="1" dirty="0">
                <a:solidFill>
                  <a:srgbClr val="006A8F"/>
                </a:solidFill>
              </a:rPr>
              <a:t> One-time $500 Skin Cancer Benefit per covered person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41313" y="381000"/>
            <a:ext cx="5924610" cy="677863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Group Critical Care with Cancer</a:t>
            </a:r>
            <a:endParaRPr lang="en-US" altLang="en-US" sz="2800" i="1" dirty="0">
              <a:solidFill>
                <a:srgbClr val="005776"/>
              </a:solidFill>
            </a:endParaRPr>
          </a:p>
        </p:txBody>
      </p:sp>
      <p:sp>
        <p:nvSpPr>
          <p:cNvPr id="12293" name="Text Box 7"/>
          <p:cNvSpPr txBox="1">
            <a:spLocks noChangeArrowheads="1"/>
          </p:cNvSpPr>
          <p:nvPr/>
        </p:nvSpPr>
        <p:spPr bwMode="auto">
          <a:xfrm>
            <a:off x="1143000" y="1981200"/>
            <a:ext cx="2379663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863" tIns="40930" rIns="81863" bIns="40930">
            <a:spAutoFit/>
          </a:bodyPr>
          <a:lstStyle>
            <a:lvl1pPr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>
                <a:srgbClr val="92D050"/>
              </a:buClr>
              <a:buFont typeface="ZapfDingbats" pitchFamily="82" charset="2"/>
              <a:buNone/>
            </a:pPr>
            <a:r>
              <a:rPr lang="en-US" altLang="en-US" sz="2000" b="1" i="1" dirty="0">
                <a:solidFill>
                  <a:srgbClr val="92D050"/>
                </a:solidFill>
              </a:rPr>
              <a:t>Also includes: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2251" y="4343400"/>
            <a:ext cx="8199498" cy="2360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1863" tIns="40930" rIns="81863" bIns="40930">
            <a:spAutoFit/>
          </a:bodyPr>
          <a:lstStyle>
            <a:lvl1pPr marL="342900" indent="-342900" defTabSz="912813">
              <a:spcAft>
                <a:spcPct val="50000"/>
              </a:spcAft>
              <a:buClr>
                <a:schemeClr val="folHlink"/>
              </a:buClr>
              <a:buFont typeface="ZapfDingbats" pitchFamily="82" charset="2"/>
              <a:buBlip>
                <a:blip r:embed="rId4"/>
              </a:buBlip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spcAft>
                <a:spcPct val="50000"/>
              </a:spcAft>
              <a:buClr>
                <a:schemeClr val="bg1"/>
              </a:buClr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spcBef>
                <a:spcPct val="50000"/>
              </a:spcBef>
              <a:buClr>
                <a:schemeClr val="folHlink"/>
              </a:buClr>
              <a:buSzPct val="125000"/>
              <a:buFont typeface="ZapfDingbats" pitchFamily="82" charset="2"/>
              <a:buBlip>
                <a:blip r:embed="rId4"/>
              </a:buBlip>
              <a:defRPr sz="2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spcBef>
                <a:spcPct val="50000"/>
              </a:spcBef>
              <a:buClr>
                <a:schemeClr val="folHlink"/>
              </a:buClr>
              <a:buSzPct val="125000"/>
              <a:buFont typeface="ZapfDingbats" pitchFamily="82" charset="2"/>
              <a:buBlip>
                <a:blip r:embed="rId4"/>
              </a:buBlip>
              <a:defRPr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spcBef>
                <a:spcPct val="50000"/>
              </a:spcBef>
              <a:buClr>
                <a:schemeClr val="folHlink"/>
              </a:buClr>
              <a:buSzPct val="125000"/>
              <a:buFont typeface="ZapfDingbats" pitchFamily="82" charset="2"/>
              <a:buBlip>
                <a:blip r:embed="rId4"/>
              </a:buBlip>
              <a:defRPr sz="14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folHlink"/>
              </a:buClr>
              <a:buSzPct val="125000"/>
              <a:buFont typeface="ZapfDingbats" pitchFamily="82" charset="2"/>
              <a:buBlip>
                <a:blip r:embed="rId4"/>
              </a:buBlip>
              <a:defRPr sz="14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folHlink"/>
              </a:buClr>
              <a:buSzPct val="125000"/>
              <a:buFont typeface="ZapfDingbats" pitchFamily="82" charset="2"/>
              <a:buBlip>
                <a:blip r:embed="rId4"/>
              </a:buBlip>
              <a:defRPr sz="14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folHlink"/>
              </a:buClr>
              <a:buSzPct val="125000"/>
              <a:buFont typeface="ZapfDingbats" pitchFamily="82" charset="2"/>
              <a:buBlip>
                <a:blip r:embed="rId4"/>
              </a:buBlip>
              <a:defRPr sz="14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folHlink"/>
              </a:buClr>
              <a:buSzPct val="125000"/>
              <a:buFont typeface="ZapfDingbats" pitchFamily="82" charset="2"/>
              <a:buBlip>
                <a:blip r:embed="rId4"/>
              </a:buBlip>
              <a:defRPr sz="14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spcAft>
                <a:spcPct val="0"/>
              </a:spcAft>
              <a:buClr>
                <a:srgbClr val="92D050"/>
              </a:buClr>
              <a:buFont typeface="Wingdings" panose="05000000000000000000" pitchFamily="2" charset="2"/>
              <a:buChar char="ü"/>
              <a:defRPr/>
            </a:pPr>
            <a:r>
              <a:rPr lang="en-US" altLang="en-US" sz="2000" dirty="0">
                <a:solidFill>
                  <a:srgbClr val="006A8F"/>
                </a:solidFill>
              </a:rPr>
              <a:t>Benefits are paid for subsequent and recurrent diagnosis of the same or a different critical illness.</a:t>
            </a:r>
          </a:p>
          <a:p>
            <a:pPr>
              <a:spcBef>
                <a:spcPct val="50000"/>
              </a:spcBef>
              <a:spcAft>
                <a:spcPct val="0"/>
              </a:spcAft>
              <a:buClr>
                <a:srgbClr val="92D050"/>
              </a:buClr>
              <a:buFont typeface="Wingdings" panose="05000000000000000000" pitchFamily="2" charset="2"/>
              <a:buChar char="ü"/>
              <a:defRPr/>
            </a:pPr>
            <a:r>
              <a:rPr lang="en-US" altLang="en-US" sz="2000" dirty="0">
                <a:solidFill>
                  <a:srgbClr val="006A8F"/>
                </a:solidFill>
              </a:rPr>
              <a:t>There is </a:t>
            </a:r>
            <a:r>
              <a:rPr lang="en-US" altLang="en-US" sz="2000" b="1" i="1" dirty="0">
                <a:solidFill>
                  <a:srgbClr val="92D050"/>
                </a:solidFill>
              </a:rPr>
              <a:t>NO LIFETIME MAXIMUM </a:t>
            </a:r>
            <a:r>
              <a:rPr lang="en-US" altLang="en-US" sz="2000" dirty="0">
                <a:solidFill>
                  <a:srgbClr val="006A8F"/>
                </a:solidFill>
              </a:rPr>
              <a:t>for policy benefits.</a:t>
            </a:r>
          </a:p>
          <a:p>
            <a:pPr>
              <a:spcBef>
                <a:spcPct val="50000"/>
              </a:spcBef>
              <a:spcAft>
                <a:spcPct val="0"/>
              </a:spcAft>
              <a:buClr>
                <a:srgbClr val="92D050"/>
              </a:buClr>
              <a:buFont typeface="Wingdings" panose="05000000000000000000" pitchFamily="2" charset="2"/>
              <a:buChar char="ü"/>
              <a:defRPr/>
            </a:pPr>
            <a:r>
              <a:rPr lang="en-US" altLang="en-US" sz="2000" dirty="0">
                <a:solidFill>
                  <a:srgbClr val="006A8F"/>
                </a:solidFill>
              </a:rPr>
              <a:t>Premiums do </a:t>
            </a:r>
            <a:r>
              <a:rPr lang="en-US" altLang="en-US" sz="2000" b="1" u="sng" dirty="0">
                <a:solidFill>
                  <a:srgbClr val="006A8F"/>
                </a:solidFill>
              </a:rPr>
              <a:t>NOT</a:t>
            </a:r>
            <a:r>
              <a:rPr lang="en-US" altLang="en-US" sz="2000" dirty="0">
                <a:solidFill>
                  <a:srgbClr val="006A8F"/>
                </a:solidFill>
              </a:rPr>
              <a:t> increase with age.</a:t>
            </a:r>
          </a:p>
          <a:p>
            <a:pPr>
              <a:spcBef>
                <a:spcPct val="50000"/>
              </a:spcBef>
              <a:spcAft>
                <a:spcPct val="0"/>
              </a:spcAft>
              <a:buClr>
                <a:srgbClr val="92D050"/>
              </a:buClr>
              <a:buFont typeface="Wingdings" panose="05000000000000000000" pitchFamily="2" charset="2"/>
              <a:buChar char="ü"/>
              <a:defRPr/>
            </a:pPr>
            <a:r>
              <a:rPr lang="en-US" altLang="en-US" sz="2000" dirty="0">
                <a:solidFill>
                  <a:srgbClr val="006A8F"/>
                </a:solidFill>
              </a:rPr>
              <a:t>Face amounts up to </a:t>
            </a:r>
            <a:r>
              <a:rPr lang="en-US" altLang="en-US" sz="2000" b="1" dirty="0">
                <a:solidFill>
                  <a:srgbClr val="92D050"/>
                </a:solidFill>
              </a:rPr>
              <a:t>$20,000 </a:t>
            </a:r>
            <a:r>
              <a:rPr lang="en-US" altLang="en-US" sz="2000" dirty="0">
                <a:solidFill>
                  <a:srgbClr val="006A8F"/>
                </a:solidFill>
              </a:rPr>
              <a:t>are</a:t>
            </a:r>
            <a:r>
              <a:rPr lang="en-US" altLang="en-US" sz="2000" b="1" dirty="0">
                <a:solidFill>
                  <a:srgbClr val="006A8F"/>
                </a:solidFill>
              </a:rPr>
              <a:t> </a:t>
            </a:r>
            <a:r>
              <a:rPr lang="en-US" altLang="en-US" sz="2000" b="1" dirty="0">
                <a:solidFill>
                  <a:srgbClr val="92D050"/>
                </a:solidFill>
              </a:rPr>
              <a:t>Guarantee Issue</a:t>
            </a:r>
            <a:r>
              <a:rPr lang="en-US" altLang="en-US" sz="2000" dirty="0">
                <a:solidFill>
                  <a:srgbClr val="006A8F"/>
                </a:solidFill>
              </a:rPr>
              <a:t>!</a:t>
            </a:r>
          </a:p>
          <a:p>
            <a:pPr marL="520700" indent="0">
              <a:spcBef>
                <a:spcPts val="0"/>
              </a:spcBef>
              <a:spcAft>
                <a:spcPct val="0"/>
              </a:spcAft>
              <a:buClr>
                <a:srgbClr val="92D050"/>
              </a:buClr>
              <a:buFont typeface="ZapfDingbats" pitchFamily="82" charset="2"/>
              <a:buNone/>
              <a:defRPr/>
            </a:pPr>
            <a:r>
              <a:rPr lang="en-US" altLang="en-US" sz="1800" i="1" dirty="0">
                <a:solidFill>
                  <a:srgbClr val="006A8F"/>
                </a:solidFill>
              </a:rPr>
              <a:t>*A 12-month pre-existing condition limitation does apply.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Group 5"/>
          <p:cNvGrpSpPr>
            <a:grpSpLocks/>
          </p:cNvGrpSpPr>
          <p:nvPr/>
        </p:nvGrpSpPr>
        <p:grpSpPr bwMode="auto">
          <a:xfrm>
            <a:off x="0" y="0"/>
            <a:ext cx="9144000" cy="3124200"/>
            <a:chOff x="0" y="0"/>
            <a:chExt cx="9144000" cy="3124200"/>
          </a:xfrm>
        </p:grpSpPr>
        <p:pic>
          <p:nvPicPr>
            <p:cNvPr id="14343" name="Picture 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8" t="5679"/>
            <a:stretch>
              <a:fillRect/>
            </a:stretch>
          </p:blipFill>
          <p:spPr bwMode="auto">
            <a:xfrm>
              <a:off x="0" y="0"/>
              <a:ext cx="9144000" cy="3124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344" name="Picture 7"/>
            <p:cNvPicPr>
              <a:picLocks noChangeAspect="1"/>
            </p:cNvPicPr>
            <p:nvPr/>
          </p:nvPicPr>
          <p:blipFill>
            <a:blip r:embed="rId3"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29400" y="311491"/>
              <a:ext cx="2151123" cy="628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345" name="TextBox 8"/>
            <p:cNvSpPr txBox="1">
              <a:spLocks noChangeArrowheads="1"/>
            </p:cNvSpPr>
            <p:nvPr/>
          </p:nvSpPr>
          <p:spPr bwMode="auto">
            <a:xfrm>
              <a:off x="6647985" y="835223"/>
              <a:ext cx="243840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100">
                  <a:solidFill>
                    <a:schemeClr val="bg1"/>
                  </a:solidFill>
                  <a:cs typeface="Arial" panose="020B0604020202020204" pitchFamily="34" charset="0"/>
                </a:rPr>
                <a:t>The benefits of good hard work</a:t>
              </a:r>
              <a:r>
                <a:rPr lang="en-US" altLang="en-US" sz="1400">
                  <a:solidFill>
                    <a:schemeClr val="bg1"/>
                  </a:solidFill>
                  <a:cs typeface="Arial" panose="020B0604020202020204" pitchFamily="34" charset="0"/>
                </a:rPr>
                <a:t>.</a:t>
              </a:r>
              <a:r>
                <a:rPr lang="en-US" altLang="en-US" sz="900" baseline="50000">
                  <a:solidFill>
                    <a:schemeClr val="bg1"/>
                  </a:solidFill>
                  <a:cs typeface="Arial" panose="020B0604020202020204" pitchFamily="34" charset="0"/>
                </a:rPr>
                <a:t>®</a:t>
              </a:r>
            </a:p>
          </p:txBody>
        </p:sp>
      </p:grp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6575" y="304800"/>
            <a:ext cx="6016625" cy="92551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28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Wellness</a:t>
            </a:r>
            <a:br>
              <a:rPr lang="en-US" altLang="en-US" sz="28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8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altLang="en-US" sz="2800" b="1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…for Life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433770" y="2752079"/>
            <a:ext cx="8276461" cy="3572521"/>
          </a:xfrm>
          <a:prstGeom prst="roundRect">
            <a:avLst>
              <a:gd name="adj" fmla="val 10234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>
              <a:buClr>
                <a:srgbClr val="92D050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000" dirty="0">
                <a:solidFill>
                  <a:srgbClr val="006A8F"/>
                </a:solidFill>
              </a:rPr>
              <a:t>Colonial Life Group Accident and Group Critical Care plans include a $50 wellness benefit per covered person. If you have more than one policy, you will receive more than one benefit. </a:t>
            </a:r>
          </a:p>
          <a:p>
            <a:pPr marL="0" lvl="1" algn="ctr">
              <a:buClr>
                <a:srgbClr val="92D050"/>
              </a:buClr>
              <a:defRPr/>
            </a:pPr>
            <a:r>
              <a:rPr lang="en-US" altLang="en-US" sz="2000" b="1" i="1" dirty="0">
                <a:solidFill>
                  <a:schemeClr val="accent6">
                    <a:lumMod val="75000"/>
                  </a:schemeClr>
                </a:solidFill>
              </a:rPr>
              <a:t>2 Policies + 2 Covered Family Members + 1 Covered Test Each = </a:t>
            </a:r>
          </a:p>
          <a:p>
            <a:pPr marL="0" lvl="1" algn="ctr">
              <a:buClr>
                <a:srgbClr val="92D050"/>
              </a:buClr>
              <a:defRPr/>
            </a:pPr>
            <a:r>
              <a:rPr lang="en-US" altLang="en-US" sz="2400" b="1" i="1" dirty="0">
                <a:solidFill>
                  <a:schemeClr val="accent6">
                    <a:lumMod val="75000"/>
                  </a:schemeClr>
                </a:solidFill>
              </a:rPr>
              <a:t>4 Wellness Benefits ($50 x 4 = $200)</a:t>
            </a:r>
          </a:p>
          <a:p>
            <a:pPr lvl="1">
              <a:buClr>
                <a:srgbClr val="92D050"/>
              </a:buClr>
              <a:defRPr/>
            </a:pPr>
            <a:endParaRPr lang="en-US" altLang="en-US" sz="1200" b="1" i="1" dirty="0">
              <a:solidFill>
                <a:srgbClr val="00B050"/>
              </a:solidFill>
            </a:endParaRPr>
          </a:p>
          <a:p>
            <a:pPr marL="342900" indent="-342900">
              <a:buClr>
                <a:srgbClr val="92D050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000" dirty="0">
                <a:solidFill>
                  <a:srgbClr val="006A8F"/>
                </a:solidFill>
              </a:rPr>
              <a:t>Wellness benefits are provided according to the calendar year. </a:t>
            </a:r>
          </a:p>
          <a:p>
            <a:pPr>
              <a:buClr>
                <a:srgbClr val="92D050"/>
              </a:buClr>
              <a:defRPr/>
            </a:pPr>
            <a:endParaRPr lang="en-US" altLang="en-US" sz="1200" dirty="0">
              <a:solidFill>
                <a:srgbClr val="006A8F"/>
              </a:solidFill>
            </a:endParaRPr>
          </a:p>
          <a:p>
            <a:pPr marL="342900" indent="-342900">
              <a:buClr>
                <a:srgbClr val="92D050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000" b="1" i="1" u="sng" dirty="0">
                <a:solidFill>
                  <a:srgbClr val="006A8F"/>
                </a:solidFill>
              </a:rPr>
              <a:t>Easily filed and Quickly Paid</a:t>
            </a:r>
            <a:r>
              <a:rPr lang="en-US" altLang="en-US" sz="2000" b="1" i="1" dirty="0">
                <a:solidFill>
                  <a:srgbClr val="006A8F"/>
                </a:solidFill>
              </a:rPr>
              <a:t>:  </a:t>
            </a:r>
            <a:r>
              <a:rPr lang="en-US" altLang="en-US" sz="2000" i="1" dirty="0">
                <a:solidFill>
                  <a:srgbClr val="006A8F"/>
                </a:solidFill>
              </a:rPr>
              <a:t>No c</a:t>
            </a:r>
            <a:r>
              <a:rPr lang="en-US" altLang="en-US" sz="2000" dirty="0">
                <a:solidFill>
                  <a:srgbClr val="006A8F"/>
                </a:solidFill>
              </a:rPr>
              <a:t>laim forms are needed for Health Screening claims.  Simply call </a:t>
            </a:r>
            <a:r>
              <a:rPr lang="en-US" altLang="en-US" sz="2000" b="1" dirty="0">
                <a:solidFill>
                  <a:schemeClr val="accent6">
                    <a:lumMod val="75000"/>
                  </a:schemeClr>
                </a:solidFill>
              </a:rPr>
              <a:t>1-800-325-4368</a:t>
            </a:r>
            <a:r>
              <a:rPr lang="en-US" altLang="en-US" sz="2000" dirty="0">
                <a:solidFill>
                  <a:srgbClr val="006A8F"/>
                </a:solidFill>
              </a:rPr>
              <a:t> or visit, </a:t>
            </a:r>
            <a:r>
              <a:rPr lang="en-US" altLang="en-US" sz="2000" b="1" u="sng" dirty="0">
                <a:solidFill>
                  <a:schemeClr val="accent6">
                    <a:lumMod val="75000"/>
                  </a:schemeClr>
                </a:solidFill>
              </a:rPr>
              <a:t>www.ColonialLife.com</a:t>
            </a:r>
            <a:r>
              <a:rPr lang="en-US" altLang="en-US" sz="2000" dirty="0">
                <a:solidFill>
                  <a:srgbClr val="006A8F"/>
                </a:solidFill>
              </a:rPr>
              <a:t>.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62000" y="2290414"/>
            <a:ext cx="64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92D050"/>
                </a:solidFill>
                <a:latin typeface="+mn-lt"/>
              </a:rPr>
              <a:t>Colonial Life Health Screening Benefits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Group 5"/>
          <p:cNvGrpSpPr>
            <a:grpSpLocks/>
          </p:cNvGrpSpPr>
          <p:nvPr/>
        </p:nvGrpSpPr>
        <p:grpSpPr bwMode="auto">
          <a:xfrm>
            <a:off x="0" y="0"/>
            <a:ext cx="9144000" cy="3124200"/>
            <a:chOff x="0" y="0"/>
            <a:chExt cx="9144000" cy="3124200"/>
          </a:xfrm>
        </p:grpSpPr>
        <p:pic>
          <p:nvPicPr>
            <p:cNvPr id="14343" name="Picture 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8" t="5679"/>
            <a:stretch>
              <a:fillRect/>
            </a:stretch>
          </p:blipFill>
          <p:spPr bwMode="auto">
            <a:xfrm>
              <a:off x="0" y="0"/>
              <a:ext cx="9144000" cy="3124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344" name="Picture 7"/>
            <p:cNvPicPr>
              <a:picLocks noChangeAspect="1"/>
            </p:cNvPicPr>
            <p:nvPr/>
          </p:nvPicPr>
          <p:blipFill>
            <a:blip r:embed="rId3"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29400" y="311491"/>
              <a:ext cx="2151123" cy="628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345" name="TextBox 8"/>
            <p:cNvSpPr txBox="1">
              <a:spLocks noChangeArrowheads="1"/>
            </p:cNvSpPr>
            <p:nvPr/>
          </p:nvSpPr>
          <p:spPr bwMode="auto">
            <a:xfrm>
              <a:off x="6647985" y="835223"/>
              <a:ext cx="243840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100">
                  <a:solidFill>
                    <a:schemeClr val="bg1"/>
                  </a:solidFill>
                  <a:cs typeface="Arial" panose="020B0604020202020204" pitchFamily="34" charset="0"/>
                </a:rPr>
                <a:t>The benefits of good hard work</a:t>
              </a:r>
              <a:r>
                <a:rPr lang="en-US" altLang="en-US" sz="1400">
                  <a:solidFill>
                    <a:schemeClr val="bg1"/>
                  </a:solidFill>
                  <a:cs typeface="Arial" panose="020B0604020202020204" pitchFamily="34" charset="0"/>
                </a:rPr>
                <a:t>.</a:t>
              </a:r>
              <a:r>
                <a:rPr lang="en-US" altLang="en-US" sz="900" baseline="50000">
                  <a:solidFill>
                    <a:schemeClr val="bg1"/>
                  </a:solidFill>
                  <a:cs typeface="Arial" panose="020B0604020202020204" pitchFamily="34" charset="0"/>
                </a:rPr>
                <a:t>®</a:t>
              </a:r>
            </a:p>
          </p:txBody>
        </p:sp>
      </p:grp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6575" y="304800"/>
            <a:ext cx="6016625" cy="92551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28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Whole Life</a:t>
            </a:r>
            <a:br>
              <a:rPr lang="en-US" altLang="en-US" sz="28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altLang="en-US" sz="2000" b="1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prepared for your family’s future…</a:t>
            </a:r>
            <a:endParaRPr lang="en-US" altLang="en-US" sz="2400" b="1" i="1" dirty="0">
              <a:solidFill>
                <a:schemeClr val="accent6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334139" y="2971800"/>
            <a:ext cx="8475723" cy="3581400"/>
          </a:xfrm>
          <a:prstGeom prst="roundRect">
            <a:avLst>
              <a:gd name="adj" fmla="val 10234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>
              <a:spcAft>
                <a:spcPts val="600"/>
              </a:spcAft>
              <a:buClr>
                <a:srgbClr val="92D050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200" dirty="0">
                <a:solidFill>
                  <a:srgbClr val="006A8F"/>
                </a:solidFill>
              </a:rPr>
              <a:t>Dependable lifetime coverage with </a:t>
            </a:r>
            <a:r>
              <a:rPr lang="en-US" altLang="en-US" sz="2200" u="sng" dirty="0">
                <a:solidFill>
                  <a:srgbClr val="006A8F"/>
                </a:solidFill>
              </a:rPr>
              <a:t>guaranteed cash value </a:t>
            </a:r>
            <a:r>
              <a:rPr lang="en-US" altLang="en-US" sz="2200" dirty="0">
                <a:solidFill>
                  <a:srgbClr val="006A8F"/>
                </a:solidFill>
              </a:rPr>
              <a:t>and </a:t>
            </a:r>
            <a:r>
              <a:rPr lang="en-US" altLang="en-US" sz="2200" u="sng" dirty="0">
                <a:solidFill>
                  <a:srgbClr val="006A8F"/>
                </a:solidFill>
              </a:rPr>
              <a:t>guaranteed level premiums</a:t>
            </a:r>
            <a:r>
              <a:rPr lang="en-US" altLang="en-US" sz="2200" dirty="0">
                <a:solidFill>
                  <a:srgbClr val="006A8F"/>
                </a:solidFill>
              </a:rPr>
              <a:t>, that do not increase with age.</a:t>
            </a:r>
            <a:endParaRPr lang="en-US" altLang="en-US" sz="2200" b="1" i="1" dirty="0">
              <a:solidFill>
                <a:schemeClr val="accent6">
                  <a:lumMod val="75000"/>
                </a:schemeClr>
              </a:solidFill>
            </a:endParaRPr>
          </a:p>
          <a:p>
            <a:pPr marL="342900" indent="-342900">
              <a:spcAft>
                <a:spcPts val="600"/>
              </a:spcAft>
              <a:buClr>
                <a:srgbClr val="92D050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200" dirty="0">
                <a:solidFill>
                  <a:srgbClr val="006A8F"/>
                </a:solidFill>
              </a:rPr>
              <a:t>Coverage includes an additional Accidental Death benefit and an Accelerated Death benefit, if an insured is diagnosed with a terminal illness.</a:t>
            </a:r>
          </a:p>
          <a:p>
            <a:pPr marL="342900" indent="-342900">
              <a:spcAft>
                <a:spcPts val="600"/>
              </a:spcAft>
              <a:buClr>
                <a:srgbClr val="92D050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200" dirty="0">
                <a:solidFill>
                  <a:srgbClr val="006A8F"/>
                </a:solidFill>
              </a:rPr>
              <a:t>Benefits are paid, tax-free, directly to the beneficiary.</a:t>
            </a:r>
          </a:p>
          <a:p>
            <a:pPr marL="342900" indent="-342900">
              <a:spcAft>
                <a:spcPts val="600"/>
              </a:spcAft>
              <a:buClr>
                <a:srgbClr val="92D050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200" dirty="0">
                <a:solidFill>
                  <a:srgbClr val="006A8F"/>
                </a:solidFill>
              </a:rPr>
              <a:t>Coverage is portable, you can keep the coverage if you change jobs or retire.</a:t>
            </a:r>
          </a:p>
          <a:p>
            <a:pPr marL="342900" indent="-342900">
              <a:spcAft>
                <a:spcPts val="600"/>
              </a:spcAft>
              <a:buClr>
                <a:srgbClr val="92D050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200" dirty="0">
                <a:solidFill>
                  <a:srgbClr val="006A8F"/>
                </a:solidFill>
              </a:rPr>
              <a:t>Employee coverage up to</a:t>
            </a:r>
            <a:r>
              <a:rPr lang="en-US" altLang="en-US" sz="2200" b="1" u="sng" dirty="0">
                <a:solidFill>
                  <a:srgbClr val="92D050"/>
                </a:solidFill>
              </a:rPr>
              <a:t> $75,000 </a:t>
            </a:r>
            <a:r>
              <a:rPr lang="en-US" altLang="en-US" sz="2200" dirty="0">
                <a:solidFill>
                  <a:srgbClr val="006A8F"/>
                </a:solidFill>
              </a:rPr>
              <a:t>is </a:t>
            </a:r>
            <a:r>
              <a:rPr lang="en-US" altLang="en-US" sz="2200" b="1" u="sng" dirty="0">
                <a:solidFill>
                  <a:srgbClr val="92D050"/>
                </a:solidFill>
              </a:rPr>
              <a:t>Guarantee Issue</a:t>
            </a:r>
            <a:r>
              <a:rPr lang="en-US" altLang="en-US" sz="2200" dirty="0">
                <a:solidFill>
                  <a:srgbClr val="006A8F"/>
                </a:solidFill>
              </a:rPr>
              <a:t>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85800" y="2140803"/>
            <a:ext cx="640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92D050"/>
                </a:solidFill>
                <a:latin typeface="+mn-lt"/>
              </a:rPr>
              <a:t>Life coverage to help provide protection for you and those who depend on you. </a:t>
            </a:r>
          </a:p>
        </p:txBody>
      </p:sp>
    </p:spTree>
    <p:extLst>
      <p:ext uri="{BB962C8B-B14F-4D97-AF65-F5344CB8AC3E}">
        <p14:creationId xmlns:p14="http://schemas.microsoft.com/office/powerpoint/2010/main" val="39765154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t="872" b="22737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15363" y="1751974"/>
            <a:ext cx="544723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6A8F"/>
                </a:solidFill>
              </a:rPr>
              <a:t>The </a:t>
            </a:r>
            <a:r>
              <a:rPr lang="en-US" sz="2000" b="1" dirty="0" err="1">
                <a:solidFill>
                  <a:srgbClr val="006A8F"/>
                </a:solidFill>
              </a:rPr>
              <a:t>WellCard</a:t>
            </a:r>
            <a:r>
              <a:rPr lang="en-US" sz="2000" b="1" dirty="0">
                <a:solidFill>
                  <a:srgbClr val="006A8F"/>
                </a:solidFill>
              </a:rPr>
              <a:t> program offers health and wellness products and services from brand-name vendors nationwide including: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27205" y="2831618"/>
            <a:ext cx="5334000" cy="2246769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174625" indent="-174625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Doctor’s office visits</a:t>
            </a: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Prescription drugs</a:t>
            </a: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Vision and hearing products and services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Medical bill help</a:t>
            </a: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Lab work, MRI scans and X-rays</a:t>
            </a: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Vitamins and daily living products</a:t>
            </a: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Cash rewards and entertainment benefits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3463" y="5208634"/>
            <a:ext cx="5957685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6A8F"/>
                </a:solidFill>
              </a:rPr>
              <a:t>Plus, gain access to:</a:t>
            </a:r>
          </a:p>
          <a:p>
            <a:pPr marL="282575" indent="-174625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24/7 doctor consultations by phone or email</a:t>
            </a:r>
          </a:p>
          <a:p>
            <a:pPr marL="282575" indent="-174625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Medical bill assistance</a:t>
            </a:r>
          </a:p>
          <a:p>
            <a:pPr marL="282575" indent="-174625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Cash rewards and entertainment benefits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006563" y="5051792"/>
            <a:ext cx="2892079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For more information, visit </a:t>
            </a:r>
          </a:p>
          <a:p>
            <a:endParaRPr lang="en-US" sz="1050" dirty="0"/>
          </a:p>
          <a:p>
            <a:pPr algn="ctr"/>
            <a:r>
              <a:rPr lang="en-US" b="1" u="sng" dirty="0"/>
              <a:t>WellCardSavings.com</a:t>
            </a:r>
          </a:p>
        </p:txBody>
      </p:sp>
    </p:spTree>
    <p:extLst>
      <p:ext uri="{BB962C8B-B14F-4D97-AF65-F5344CB8AC3E}">
        <p14:creationId xmlns:p14="http://schemas.microsoft.com/office/powerpoint/2010/main" val="1667588664"/>
      </p:ext>
    </p:extLst>
  </p:cSld>
  <p:clrMapOvr>
    <a:masterClrMapping/>
  </p:clrMapOvr>
</p:sld>
</file>

<file path=ppt/theme/theme1.xml><?xml version="1.0" encoding="utf-8"?>
<a:theme xmlns:a="http://schemas.openxmlformats.org/drawingml/2006/main" name="6_Custom Design">
  <a:themeElements>
    <a:clrScheme name="6_Custom Design 1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006A8F"/>
      </a:accent2>
      <a:accent3>
        <a:srgbClr val="FFFFFF"/>
      </a:accent3>
      <a:accent4>
        <a:srgbClr val="000000"/>
      </a:accent4>
      <a:accent5>
        <a:srgbClr val="DAEDEF"/>
      </a:accent5>
      <a:accent6>
        <a:srgbClr val="005F81"/>
      </a:accent6>
      <a:hlink>
        <a:srgbClr val="3CB6CE"/>
      </a:hlink>
      <a:folHlink>
        <a:srgbClr val="8AC53F"/>
      </a:folHlink>
    </a:clrScheme>
    <a:fontScheme name="6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6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006A8F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005F81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006A8F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005F81"/>
        </a:accent6>
        <a:hlink>
          <a:srgbClr val="3CB6CE"/>
        </a:hlink>
        <a:folHlink>
          <a:srgbClr val="8AC53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7_Custom Design">
  <a:themeElements>
    <a:clrScheme name="6_Custom Design 1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006A8F"/>
      </a:accent2>
      <a:accent3>
        <a:srgbClr val="FFFFFF"/>
      </a:accent3>
      <a:accent4>
        <a:srgbClr val="000000"/>
      </a:accent4>
      <a:accent5>
        <a:srgbClr val="DAEDEF"/>
      </a:accent5>
      <a:accent6>
        <a:srgbClr val="005F81"/>
      </a:accent6>
      <a:hlink>
        <a:srgbClr val="3CB6CE"/>
      </a:hlink>
      <a:folHlink>
        <a:srgbClr val="8AC53F"/>
      </a:folHlink>
    </a:clrScheme>
    <a:fontScheme name="6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6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006A8F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005F81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006A8F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005F81"/>
        </a:accent6>
        <a:hlink>
          <a:srgbClr val="3CB6CE"/>
        </a:hlink>
        <a:folHlink>
          <a:srgbClr val="8AC53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1214</TotalTime>
  <Words>795</Words>
  <Application>Microsoft Office PowerPoint</Application>
  <PresentationFormat>On-screen Show (4:3)</PresentationFormat>
  <Paragraphs>96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ZapfDingbats</vt:lpstr>
      <vt:lpstr>6_Custom Design</vt:lpstr>
      <vt:lpstr>7_Custom Design</vt:lpstr>
      <vt:lpstr>Office Theme</vt:lpstr>
      <vt:lpstr>Group Accident</vt:lpstr>
      <vt:lpstr>Group Accident     Here’s how it works….</vt:lpstr>
      <vt:lpstr>Group Critical Care with Cancer    A financial cushion when you need it most…</vt:lpstr>
      <vt:lpstr>Group Critical Care with Cancer</vt:lpstr>
      <vt:lpstr>Wellness     …for Life</vt:lpstr>
      <vt:lpstr>Whole Life    prepared for your family’s future…</vt:lpstr>
      <vt:lpstr>PowerPoint Presentation</vt:lpstr>
    </vt:vector>
  </TitlesOfParts>
  <Company>Unum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Unum</dc:creator>
  <cp:lastModifiedBy>BERRY, CHERI /GA008</cp:lastModifiedBy>
  <cp:revision>105</cp:revision>
  <dcterms:created xsi:type="dcterms:W3CDTF">2008-04-17T16:40:04Z</dcterms:created>
  <dcterms:modified xsi:type="dcterms:W3CDTF">2018-07-23T16:49:50Z</dcterms:modified>
</cp:coreProperties>
</file>